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tmp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6" r:id="rId1"/>
    <p:sldMasterId id="2147484760" r:id="rId2"/>
    <p:sldMasterId id="2147484763" r:id="rId3"/>
    <p:sldMasterId id="2147484775" r:id="rId4"/>
  </p:sldMasterIdLst>
  <p:notesMasterIdLst>
    <p:notesMasterId r:id="rId49"/>
  </p:notesMasterIdLst>
  <p:handoutMasterIdLst>
    <p:handoutMasterId r:id="rId50"/>
  </p:handoutMasterIdLst>
  <p:sldIdLst>
    <p:sldId id="258" r:id="rId5"/>
    <p:sldId id="259" r:id="rId6"/>
    <p:sldId id="260" r:id="rId7"/>
    <p:sldId id="262" r:id="rId8"/>
    <p:sldId id="261" r:id="rId9"/>
    <p:sldId id="264" r:id="rId10"/>
    <p:sldId id="272" r:id="rId11"/>
    <p:sldId id="280" r:id="rId12"/>
    <p:sldId id="279" r:id="rId13"/>
    <p:sldId id="281" r:id="rId14"/>
    <p:sldId id="282" r:id="rId15"/>
    <p:sldId id="277" r:id="rId16"/>
    <p:sldId id="284" r:id="rId17"/>
    <p:sldId id="285" r:id="rId18"/>
    <p:sldId id="286" r:id="rId19"/>
    <p:sldId id="273" r:id="rId20"/>
    <p:sldId id="275" r:id="rId21"/>
    <p:sldId id="270" r:id="rId22"/>
    <p:sldId id="268" r:id="rId23"/>
    <p:sldId id="267" r:id="rId24"/>
    <p:sldId id="269" r:id="rId25"/>
    <p:sldId id="287" r:id="rId26"/>
    <p:sldId id="288" r:id="rId27"/>
    <p:sldId id="289" r:id="rId28"/>
    <p:sldId id="290" r:id="rId29"/>
    <p:sldId id="291" r:id="rId30"/>
    <p:sldId id="292" r:id="rId31"/>
    <p:sldId id="293" r:id="rId32"/>
    <p:sldId id="294" r:id="rId33"/>
    <p:sldId id="295" r:id="rId34"/>
    <p:sldId id="296" r:id="rId35"/>
    <p:sldId id="297" r:id="rId36"/>
    <p:sldId id="298" r:id="rId37"/>
    <p:sldId id="299" r:id="rId38"/>
    <p:sldId id="300" r:id="rId39"/>
    <p:sldId id="301" r:id="rId40"/>
    <p:sldId id="302" r:id="rId41"/>
    <p:sldId id="303" r:id="rId42"/>
    <p:sldId id="304" r:id="rId43"/>
    <p:sldId id="305" r:id="rId44"/>
    <p:sldId id="306" r:id="rId45"/>
    <p:sldId id="271" r:id="rId46"/>
    <p:sldId id="308" r:id="rId47"/>
    <p:sldId id="307" r:id="rId48"/>
  </p:sldIdLst>
  <p:sldSz cx="9144000" cy="6858000" type="screen4x3"/>
  <p:notesSz cx="6858000" cy="9144000"/>
  <p:defaultTextStyle>
    <a:defPPr>
      <a:defRPr lang="ja-JP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itchFamily="34" charset="0"/>
        <a:ea typeface="ＭＳ Ｐゴシック" pitchFamily="50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itchFamily="34" charset="0"/>
        <a:ea typeface="ＭＳ Ｐゴシック" pitchFamily="50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itchFamily="34" charset="0"/>
        <a:ea typeface="ＭＳ Ｐゴシック" pitchFamily="50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itchFamily="34" charset="0"/>
        <a:ea typeface="ＭＳ Ｐゴシック" pitchFamily="50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itchFamily="34" charset="0"/>
        <a:ea typeface="ＭＳ Ｐゴシック" pitchFamily="50" charset="-128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pitchFamily="34" charset="0"/>
        <a:ea typeface="ＭＳ Ｐゴシック" pitchFamily="50" charset="-128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pitchFamily="34" charset="0"/>
        <a:ea typeface="ＭＳ Ｐゴシック" pitchFamily="50" charset="-128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pitchFamily="34" charset="0"/>
        <a:ea typeface="ＭＳ Ｐゴシック" pitchFamily="50" charset="-128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pitchFamily="34" charset="0"/>
        <a:ea typeface="ＭＳ Ｐゴシック" pitchFamily="50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4A7"/>
    <a:srgbClr val="2B468D"/>
    <a:srgbClr val="496481"/>
    <a:srgbClr val="6D82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27" autoAdjust="0"/>
    <p:restoredTop sz="82517" autoAdjust="0"/>
  </p:normalViewPr>
  <p:slideViewPr>
    <p:cSldViewPr>
      <p:cViewPr varScale="1">
        <p:scale>
          <a:sx n="64" d="100"/>
          <a:sy n="64" d="100"/>
        </p:scale>
        <p:origin x="1968" y="5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-2995"/>
    </p:cViewPr>
  </p:sorterViewPr>
  <p:notesViewPr>
    <p:cSldViewPr>
      <p:cViewPr varScale="1">
        <p:scale>
          <a:sx n="88" d="100"/>
          <a:sy n="88" d="100"/>
        </p:scale>
        <p:origin x="-3858" y="-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8" Type="http://schemas.openxmlformats.org/officeDocument/2006/relationships/slide" Target="slides/slide4.xml"/><Relationship Id="rId51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3637B4-4724-4BEE-BA64-34D3A629D2AF}" type="datetimeFigureOut">
              <a:rPr kumimoji="1" lang="ja-JP" altLang="en-US" smtClean="0"/>
              <a:t>2017/5/16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5CCCCB-D88B-4554-B093-8102796371F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816651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A8F79EC0-9E3C-4CEF-A405-C6EF1757EFD7}" type="datetimeFigureOut">
              <a:rPr lang="en-US"/>
              <a:pPr>
                <a:defRPr/>
              </a:pPr>
              <a:t>5/16/2017</a:t>
            </a:fld>
            <a:endParaRPr lang="en-US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noProof="0" smtClean="0"/>
              <a:t>マスタ テキストの書式設定</a:t>
            </a:r>
          </a:p>
          <a:p>
            <a:pPr lvl="1"/>
            <a:r>
              <a:rPr lang="ja-JP" altLang="en-US" noProof="0" smtClean="0"/>
              <a:t>第 </a:t>
            </a:r>
            <a:r>
              <a:rPr lang="en-US" altLang="ja-JP" noProof="0" smtClean="0"/>
              <a:t>2 </a:t>
            </a:r>
            <a:r>
              <a:rPr lang="ja-JP" altLang="en-US" noProof="0" smtClean="0"/>
              <a:t>レベル</a:t>
            </a:r>
          </a:p>
          <a:p>
            <a:pPr lvl="2"/>
            <a:r>
              <a:rPr lang="ja-JP" altLang="en-US" noProof="0" smtClean="0"/>
              <a:t>第 </a:t>
            </a:r>
            <a:r>
              <a:rPr lang="en-US" altLang="ja-JP" noProof="0" smtClean="0"/>
              <a:t>3 </a:t>
            </a:r>
            <a:r>
              <a:rPr lang="ja-JP" altLang="en-US" noProof="0" smtClean="0"/>
              <a:t>レベル</a:t>
            </a:r>
          </a:p>
          <a:p>
            <a:pPr lvl="3"/>
            <a:r>
              <a:rPr lang="ja-JP" altLang="en-US" noProof="0" smtClean="0"/>
              <a:t>第 </a:t>
            </a:r>
            <a:r>
              <a:rPr lang="en-US" altLang="ja-JP" noProof="0" smtClean="0"/>
              <a:t>4 </a:t>
            </a:r>
            <a:r>
              <a:rPr lang="ja-JP" altLang="en-US" noProof="0" smtClean="0"/>
              <a:t>レベル</a:t>
            </a:r>
          </a:p>
          <a:p>
            <a:pPr lvl="4"/>
            <a:r>
              <a:rPr lang="ja-JP" altLang="en-US" noProof="0" smtClean="0"/>
              <a:t>第 </a:t>
            </a:r>
            <a:r>
              <a:rPr lang="en-US" altLang="ja-JP" noProof="0" smtClean="0"/>
              <a:t>5 </a:t>
            </a:r>
            <a:r>
              <a:rPr lang="ja-JP" altLang="en-US" noProof="0" smtClean="0"/>
              <a:t>レベル</a:t>
            </a:r>
            <a:endParaRPr lang="en-US" noProof="0" smtClean="0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38950707-6B44-4D60-B310-2D21583BD8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78350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4772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ＭＳ Ｐ明朝" pitchFamily="18" charset="-128"/>
              </a:defRPr>
            </a:lvl1pPr>
            <a:lvl2pPr marL="711119" indent="-273019" defTabSz="904772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ＭＳ Ｐ明朝" pitchFamily="18" charset="-128"/>
              </a:defRPr>
            </a:lvl2pPr>
            <a:lvl3pPr marL="1093664" indent="-217463" defTabSz="904772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ＭＳ Ｐ明朝" pitchFamily="18" charset="-128"/>
              </a:defRPr>
            </a:lvl3pPr>
            <a:lvl4pPr marL="1531763" indent="-217463" defTabSz="904772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ＭＳ Ｐ明朝" pitchFamily="18" charset="-128"/>
              </a:defRPr>
            </a:lvl4pPr>
            <a:lvl5pPr marL="1969863" indent="-217463" defTabSz="904772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ＭＳ Ｐ明朝" pitchFamily="18" charset="-128"/>
              </a:defRPr>
            </a:lvl5pPr>
            <a:lvl6pPr marL="2427011" indent="-217463" defTabSz="904772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ＭＳ Ｐ明朝" pitchFamily="18" charset="-128"/>
              </a:defRPr>
            </a:lvl6pPr>
            <a:lvl7pPr marL="2884159" indent="-217463" defTabSz="904772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ＭＳ Ｐ明朝" pitchFamily="18" charset="-128"/>
              </a:defRPr>
            </a:lvl7pPr>
            <a:lvl8pPr marL="3341307" indent="-217463" defTabSz="904772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ＭＳ Ｐ明朝" pitchFamily="18" charset="-128"/>
              </a:defRPr>
            </a:lvl8pPr>
            <a:lvl9pPr marL="3798454" indent="-217463" defTabSz="904772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ＭＳ Ｐ明朝" pitchFamily="18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308A54E7-D784-4EB4-8AC8-063D137C11CD}" type="slidenum">
              <a:rPr lang="en-US" altLang="ja-JP" sz="1100">
                <a:ea typeface="ＭＳ Ｐゴシック" pitchFamily="50" charset="-128"/>
              </a:rPr>
              <a:pPr eaLnBrk="1" hangingPunct="1">
                <a:spcBef>
                  <a:spcPct val="0"/>
                </a:spcBef>
              </a:pPr>
              <a:t>4</a:t>
            </a:fld>
            <a:endParaRPr lang="en-US" altLang="ja-JP" sz="1100">
              <a:ea typeface="ＭＳ Ｐゴシック" pitchFamily="50" charset="-128"/>
            </a:endParaRPr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832" y="4343216"/>
            <a:ext cx="5028338" cy="411516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ja-JP" smtClean="0">
                <a:latin typeface="Arial" pitchFamily="34" charset="0"/>
              </a:rPr>
              <a:t>This table shows specifications of the models. </a:t>
            </a:r>
          </a:p>
        </p:txBody>
      </p:sp>
    </p:spTree>
    <p:extLst>
      <p:ext uri="{BB962C8B-B14F-4D97-AF65-F5344CB8AC3E}">
        <p14:creationId xmlns:p14="http://schemas.microsoft.com/office/powerpoint/2010/main" val="20016536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950707-6B44-4D60-B310-2D21583BD816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4892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56E656-7BCA-47BA-932F-B9CCCDF33D5D}" type="slidenum">
              <a:rPr lang="en-GB" smtClean="0">
                <a:solidFill>
                  <a:prstClr val="black"/>
                </a:solidFill>
              </a:rPr>
              <a:pPr/>
              <a:t>22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0543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56E656-7BCA-47BA-932F-B9CCCDF33D5D}" type="slidenum">
              <a:rPr lang="en-GB" smtClean="0">
                <a:solidFill>
                  <a:prstClr val="black"/>
                </a:solidFill>
              </a:rPr>
              <a:pPr/>
              <a:t>24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76533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56E656-7BCA-47BA-932F-B9CCCDF33D5D}" type="slidenum">
              <a:rPr lang="en-GB" smtClean="0">
                <a:solidFill>
                  <a:prstClr val="black"/>
                </a:solidFill>
              </a:rPr>
              <a:pPr/>
              <a:t>26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36035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6F2D0B-4C16-47C0-9C7C-723F66D8654E}" type="slidenum">
              <a:rPr lang="ja-JP" altLang="en-US" smtClean="0">
                <a:solidFill>
                  <a:prstClr val="black"/>
                </a:solidFill>
              </a:rPr>
              <a:pPr/>
              <a:t>35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95545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950707-6B44-4D60-B310-2D21583BD816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1064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950707-6B44-4D60-B310-2D21583BD816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8610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950707-6B44-4D60-B310-2D21583BD816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82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950707-6B44-4D60-B310-2D21583BD816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2720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950707-6B44-4D60-B310-2D21583BD816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0625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950707-6B44-4D60-B310-2D21583BD816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3386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950707-6B44-4D60-B310-2D21583BD816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3844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950707-6B44-4D60-B310-2D21583BD816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4649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4293096"/>
            <a:ext cx="6400800" cy="1296144"/>
          </a:xfrm>
        </p:spPr>
        <p:txBody>
          <a:bodyPr anchor="ctr"/>
          <a:lstStyle>
            <a:lvl1pPr marL="0" indent="0" algn="ctr">
              <a:buNone/>
              <a:defRPr sz="2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 smtClean="0"/>
              <a:t>マスター サブタイトルの書式設定</a:t>
            </a:r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0"/>
          </p:nvPr>
        </p:nvSpPr>
        <p:spPr>
          <a:xfrm>
            <a:off x="3779912" y="6525344"/>
            <a:ext cx="4536504" cy="28803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 dirty="0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1"/>
          </p:nvPr>
        </p:nvSpPr>
        <p:spPr>
          <a:xfrm>
            <a:off x="8388424" y="6525344"/>
            <a:ext cx="648072" cy="28803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0B9A62-1E34-45B4-8BD9-9566EBF62A18}" type="slidenum">
              <a:rPr lang="ja-JP" altLang="en-US"/>
              <a:pPr>
                <a:defRPr/>
              </a:pPr>
              <a:t>‹#›</a:t>
            </a:fld>
            <a:endParaRPr lang="ja-JP" altLang="en-US" dirty="0"/>
          </a:p>
        </p:txBody>
      </p:sp>
      <p:pic>
        <p:nvPicPr>
          <p:cNvPr id="1026" name="Picture 2" descr="C:\Documents and Settings\JMA3214\デスクトップ\トップ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8859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tx2"/>
                </a:solidFill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 dirty="0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フッター プレースホルダ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 dirty="0"/>
          </a:p>
        </p:txBody>
      </p:sp>
      <p:sp>
        <p:nvSpPr>
          <p:cNvPr id="5" name="スライド番号プレースホルダ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6AD45F-CB8C-4AFE-831E-212F8161C2A0}" type="slidenum">
              <a:rPr lang="ja-JP" altLang="en-US"/>
              <a:pPr>
                <a:defRPr/>
              </a:pPr>
              <a:t>‹#›</a:t>
            </a:fld>
            <a:endParaRPr lang="ja-JP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196752"/>
            <a:ext cx="4038600" cy="492941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 dirty="0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196752"/>
            <a:ext cx="4038600" cy="492941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 dirty="0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 dirty="0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2CC30F-9608-4C5C-ADA7-C5CBBAF824A9}" type="slidenum">
              <a:rPr lang="ja-JP" altLang="en-US"/>
              <a:pPr>
                <a:defRPr/>
              </a:pPr>
              <a:t>‹#›</a:t>
            </a:fld>
            <a:endParaRPr lang="ja-JP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6183" y="1196752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1844824"/>
            <a:ext cx="4040188" cy="428133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4008" y="1196752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1844824"/>
            <a:ext cx="4041775" cy="428133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フッター プレースホルダ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8" name="スライド番号プレースホルダ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5E213E-8A34-443A-8715-A6596AEBE344}" type="slidenum">
              <a:rPr lang="ja-JP" altLang="en-US"/>
              <a:pPr>
                <a:defRPr/>
              </a:pPr>
              <a:t>‹#›</a:t>
            </a:fld>
            <a:endParaRPr lang="ja-JP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フッター プレースホルダ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4" name="スライド番号プレースホルダ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D3F0D8-8ADA-4B70-A11F-BA660F944981}" type="slidenum">
              <a:rPr lang="ja-JP" altLang="en-US"/>
              <a:pPr>
                <a:defRPr/>
              </a:pPr>
              <a:t>‹#›</a:t>
            </a:fld>
            <a:endParaRPr lang="ja-JP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フッター プレースホルダ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3" name="スライド番号プレースホルダ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5B2B6A-107A-4980-9A2D-CDC1DB1D55B4}" type="slidenum">
              <a:rPr lang="ja-JP" altLang="en-US"/>
              <a:pPr>
                <a:defRPr/>
              </a:pPr>
              <a:t>‹#›</a:t>
            </a:fld>
            <a:endParaRPr lang="ja-JP" alt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E13DEB-6F96-4E7B-AA5A-CC83EACCB444}" type="slidenum">
              <a:rPr lang="ja-JP" altLang="en-US"/>
              <a:pPr>
                <a:defRPr/>
              </a:pPr>
              <a:t>‹#›</a:t>
            </a:fld>
            <a:endParaRPr lang="ja-JP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ja-JP" altLang="en-US" noProof="0" smtClean="0"/>
              <a:t>アイコンをクリックして図を追加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9987C1-93AC-4071-8322-170071EC522D}" type="slidenum">
              <a:rPr lang="ja-JP" altLang="en-US"/>
              <a:pPr>
                <a:defRPr/>
              </a:pPr>
              <a:t>‹#›</a:t>
            </a:fld>
            <a:endParaRPr lang="ja-JP" alt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フッター プレースホルダ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5" name="スライド番号プレースホルダ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D98697-4AE2-42C1-BB64-288C8DBD8A5E}" type="slidenum">
              <a:rPr lang="ja-JP" altLang="en-US"/>
              <a:pPr>
                <a:defRPr/>
              </a:pPr>
              <a:t>‹#›</a:t>
            </a:fld>
            <a:endParaRPr lang="ja-JP" alt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フッター プレースホルダ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5" name="スライド番号プレースホルダ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E60FEA-66F4-4325-A3B9-606E39A040E9}" type="slidenum">
              <a:rPr lang="ja-JP" altLang="en-US"/>
              <a:pPr>
                <a:defRPr/>
              </a:pPr>
              <a:t>‹#›</a:t>
            </a:fld>
            <a:endParaRPr lang="ja-JP" altLang="en-US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7" name="Title 1"/>
          <p:cNvSpPr txBox="1">
            <a:spLocks/>
          </p:cNvSpPr>
          <p:nvPr userDrawn="1"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kumimoji="0" lang="en-US" dirty="0" smtClean="0">
                <a:solidFill>
                  <a:prstClr val="white"/>
                </a:solidFill>
              </a:rPr>
              <a:t>Click to edit Master title style</a:t>
            </a:r>
            <a:endParaRPr kumimoji="0" lang="en-GB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6032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フッター プレースホルダ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5" name="スライド番号プレースホルダ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8850EF-ECDA-4ECE-8DA7-C6B35CBD4662}" type="slidenum">
              <a:rPr lang="ja-JP" altLang="en-US"/>
              <a:pPr>
                <a:defRPr/>
              </a:pPr>
              <a:t>‹#›</a:t>
            </a:fld>
            <a:endParaRPr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65"/>
          <p:cNvSpPr>
            <a:spLocks noGrp="1" noChangeArrowheads="1"/>
          </p:cNvSpPr>
          <p:nvPr>
            <p:ph type="sldNum" sz="quarter" idx="4294967295"/>
          </p:nvPr>
        </p:nvSpPr>
        <p:spPr>
          <a:xfrm>
            <a:off x="8609459" y="6610350"/>
            <a:ext cx="571053" cy="247650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chemeClr val="tx2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GB" dirty="0">
                <a:solidFill>
                  <a:srgbClr val="1F497D"/>
                </a:solidFill>
                <a:latin typeface="Calibri"/>
                <a:ea typeface="+mn-ea"/>
              </a:rPr>
              <a:t>Slide: </a:t>
            </a:r>
            <a:fld id="{8AE4F5B3-C86E-48F7-90B4-22A3CA5B476D}" type="slidenum">
              <a:rPr kumimoji="0" lang="en-GB">
                <a:solidFill>
                  <a:srgbClr val="1F497D"/>
                </a:solidFill>
                <a:latin typeface="Calibri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kumimoji="0" lang="en-GB" dirty="0">
              <a:solidFill>
                <a:srgbClr val="1F497D"/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5512006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4" descr="clouds_header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677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 smtClean="0"/>
              <a:t>マスター サブタイトルの書式設定</a:t>
            </a:r>
            <a:endParaRPr lang="ja-JP" altLang="en-US" dirty="0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582237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E01EBD-9976-4C46-B17A-EC33886CADF9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124183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27823B18-845C-42CF-9718-BD30C73B62EE}" type="datetimeFigureOut">
              <a:rPr lang="ja-JP" altLang="en-US" smtClean="0">
                <a:solidFill>
                  <a:prstClr val="black"/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2017/5/16</a:t>
            </a:fld>
            <a:endParaRPr lang="ja-JP" alt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E01EBD-9976-4C46-B17A-EC33886CADF9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015114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27823B18-845C-42CF-9718-BD30C73B62EE}" type="datetimeFigureOut">
              <a:rPr lang="ja-JP" altLang="en-US" smtClean="0">
                <a:solidFill>
                  <a:prstClr val="black"/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2017/5/16</a:t>
            </a:fld>
            <a:endParaRPr lang="ja-JP" alt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E01EBD-9976-4C46-B17A-EC33886CADF9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419872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27823B18-845C-42CF-9718-BD30C73B62EE}" type="datetimeFigureOut">
              <a:rPr lang="ja-JP" altLang="en-US" smtClean="0">
                <a:solidFill>
                  <a:prstClr val="black"/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2017/5/16</a:t>
            </a:fld>
            <a:endParaRPr lang="ja-JP" alt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E01EBD-9976-4C46-B17A-EC33886CADF9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084563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日付プレースホル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27823B18-845C-42CF-9718-BD30C73B62EE}" type="datetimeFigureOut">
              <a:rPr lang="ja-JP" altLang="en-US" smtClean="0">
                <a:solidFill>
                  <a:prstClr val="black"/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2017/5/16</a:t>
            </a:fld>
            <a:endParaRPr lang="ja-JP" alt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E01EBD-9976-4C46-B17A-EC33886CADF9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032502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27823B18-845C-42CF-9718-BD30C73B62EE}" type="datetimeFigureOut">
              <a:rPr lang="ja-JP" altLang="en-US" smtClean="0">
                <a:solidFill>
                  <a:prstClr val="black"/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2017/5/16</a:t>
            </a:fld>
            <a:endParaRPr lang="ja-JP" alt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E01EBD-9976-4C46-B17A-EC33886CADF9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497894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27823B18-845C-42CF-9718-BD30C73B62EE}" type="datetimeFigureOut">
              <a:rPr lang="ja-JP" altLang="en-US" smtClean="0">
                <a:solidFill>
                  <a:prstClr val="black"/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2017/5/16</a:t>
            </a:fld>
            <a:endParaRPr lang="ja-JP" alt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E01EBD-9976-4C46-B17A-EC33886CADF9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52533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ja-JP" altLang="en-US" noProof="0" smtClean="0"/>
              <a:t>アイコンをクリックして図を追加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27823B18-845C-42CF-9718-BD30C73B62EE}" type="datetimeFigureOut">
              <a:rPr lang="ja-JP" altLang="en-US" smtClean="0">
                <a:solidFill>
                  <a:prstClr val="black"/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2017/5/16</a:t>
            </a:fld>
            <a:endParaRPr lang="ja-JP" alt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E01EBD-9976-4C46-B17A-EC33886CADF9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208232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1_セクション見出し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JMA3214\デスクトップ\図\1.JPG"/>
          <p:cNvPicPr>
            <a:picLocks noChangeAspect="1" noChangeArrowheads="1"/>
          </p:cNvPicPr>
          <p:nvPr/>
        </p:nvPicPr>
        <p:blipFill rotWithShape="1">
          <a:blip r:embed="rId2" cstate="print"/>
          <a:srcRect l="6075" t="263" r="5454" b="263"/>
          <a:stretch/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83568" y="980728"/>
            <a:ext cx="7772400" cy="1824335"/>
          </a:xfrm>
        </p:spPr>
        <p:txBody>
          <a:bodyPr/>
          <a:lstStyle>
            <a:lvl1pPr algn="ctr">
              <a:defRPr sz="4000" b="1" cap="all">
                <a:solidFill>
                  <a:schemeClr val="bg1"/>
                </a:solidFill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683568" y="2807055"/>
            <a:ext cx="7772400" cy="1788219"/>
          </a:xfrm>
        </p:spPr>
        <p:txBody>
          <a:bodyPr anchor="ctr"/>
          <a:lstStyle>
            <a:lvl1pPr marL="0" indent="0"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7" name="フッター プレースホルダ 4"/>
          <p:cNvSpPr>
            <a:spLocks noGrp="1"/>
          </p:cNvSpPr>
          <p:nvPr>
            <p:ph type="ftr" sz="quarter" idx="10"/>
          </p:nvPr>
        </p:nvSpPr>
        <p:spPr>
          <a:xfrm>
            <a:off x="3779912" y="6525344"/>
            <a:ext cx="4536504" cy="28803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ja-JP" altLang="en-US" dirty="0"/>
          </a:p>
        </p:txBody>
      </p:sp>
      <p:sp>
        <p:nvSpPr>
          <p:cNvPr id="8" name="スライド番号プレースホルダ 5"/>
          <p:cNvSpPr>
            <a:spLocks noGrp="1"/>
          </p:cNvSpPr>
          <p:nvPr>
            <p:ph type="sldNum" sz="quarter" idx="11"/>
          </p:nvPr>
        </p:nvSpPr>
        <p:spPr>
          <a:xfrm>
            <a:off x="8388424" y="6525344"/>
            <a:ext cx="648072" cy="28803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DE0B9A62-1E34-45B4-8BD9-9566EBF62A18}" type="slidenum">
              <a:rPr lang="ja-JP" altLang="en-US" smtClean="0"/>
              <a:pPr>
                <a:defRPr/>
              </a:pPr>
              <a:t>‹#›</a:t>
            </a:fld>
            <a:endParaRPr lang="ja-JP" alt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27823B18-845C-42CF-9718-BD30C73B62EE}" type="datetimeFigureOut">
              <a:rPr lang="ja-JP" altLang="en-US" smtClean="0">
                <a:solidFill>
                  <a:prstClr val="black"/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2017/5/16</a:t>
            </a:fld>
            <a:endParaRPr lang="ja-JP" alt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E01EBD-9976-4C46-B17A-EC33886CADF9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87576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27823B18-845C-42CF-9718-BD30C73B62EE}" type="datetimeFigureOut">
              <a:rPr lang="ja-JP" altLang="en-US" smtClean="0">
                <a:solidFill>
                  <a:prstClr val="black"/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2017/5/16</a:t>
            </a:fld>
            <a:endParaRPr lang="ja-JP" alt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E01EBD-9976-4C46-B17A-EC33886CADF9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6759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7" name="Title 1"/>
          <p:cNvSpPr txBox="1">
            <a:spLocks/>
          </p:cNvSpPr>
          <p:nvPr userDrawn="1"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kumimoji="0" lang="en-US" dirty="0" smtClean="0">
                <a:solidFill>
                  <a:prstClr val="white"/>
                </a:solidFill>
              </a:rPr>
              <a:t>Click to edit Master title style</a:t>
            </a:r>
            <a:endParaRPr kumimoji="0" lang="en-GB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56983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65"/>
          <p:cNvSpPr>
            <a:spLocks noGrp="1" noChangeArrowheads="1"/>
          </p:cNvSpPr>
          <p:nvPr>
            <p:ph type="sldNum" sz="quarter" idx="4294967295"/>
          </p:nvPr>
        </p:nvSpPr>
        <p:spPr>
          <a:xfrm>
            <a:off x="8609459" y="6610350"/>
            <a:ext cx="571053" cy="247650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chemeClr val="tx2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GB" dirty="0">
                <a:solidFill>
                  <a:srgbClr val="1F497D"/>
                </a:solidFill>
                <a:latin typeface="Calibri"/>
                <a:ea typeface="+mn-ea"/>
              </a:rPr>
              <a:t>Slide: </a:t>
            </a:r>
            <a:fld id="{8AE4F5B3-C86E-48F7-90B4-22A3CA5B476D}" type="slidenum">
              <a:rPr kumimoji="0" lang="en-GB">
                <a:solidFill>
                  <a:srgbClr val="1F497D"/>
                </a:solidFill>
                <a:latin typeface="Calibri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kumimoji="0" lang="en-GB" dirty="0">
              <a:solidFill>
                <a:srgbClr val="1F497D"/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559739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2_セクション見出し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JMA3214\デスクトップ\図\2.JPG"/>
          <p:cNvPicPr>
            <a:picLocks noChangeAspect="1" noChangeArrowheads="1"/>
          </p:cNvPicPr>
          <p:nvPr/>
        </p:nvPicPr>
        <p:blipFill rotWithShape="1">
          <a:blip r:embed="rId2" cstate="print"/>
          <a:srcRect l="11147" t="263" r="466" b="263"/>
          <a:stretch/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83568" y="980728"/>
            <a:ext cx="7772400" cy="1824335"/>
          </a:xfrm>
        </p:spPr>
        <p:txBody>
          <a:bodyPr/>
          <a:lstStyle>
            <a:lvl1pPr algn="ctr">
              <a:defRPr sz="4000" b="1" cap="all">
                <a:solidFill>
                  <a:schemeClr val="bg1"/>
                </a:solidFill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683568" y="2807055"/>
            <a:ext cx="7772400" cy="1788219"/>
          </a:xfrm>
        </p:spPr>
        <p:txBody>
          <a:bodyPr anchor="ctr"/>
          <a:lstStyle>
            <a:lvl1pPr marL="0" indent="0"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9" name="フッター プレースホルダ 4"/>
          <p:cNvSpPr>
            <a:spLocks noGrp="1"/>
          </p:cNvSpPr>
          <p:nvPr>
            <p:ph type="ftr" sz="quarter" idx="10"/>
          </p:nvPr>
        </p:nvSpPr>
        <p:spPr>
          <a:xfrm>
            <a:off x="3779912" y="6525344"/>
            <a:ext cx="4536504" cy="28803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ja-JP" altLang="en-US" dirty="0"/>
          </a:p>
        </p:txBody>
      </p:sp>
      <p:sp>
        <p:nvSpPr>
          <p:cNvPr id="10" name="スライド番号プレースホルダ 5"/>
          <p:cNvSpPr>
            <a:spLocks noGrp="1"/>
          </p:cNvSpPr>
          <p:nvPr>
            <p:ph type="sldNum" sz="quarter" idx="11"/>
          </p:nvPr>
        </p:nvSpPr>
        <p:spPr>
          <a:xfrm>
            <a:off x="8388424" y="6525344"/>
            <a:ext cx="648072" cy="28803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DE0B9A62-1E34-45B4-8BD9-9566EBF62A18}" type="slidenum">
              <a:rPr lang="ja-JP" altLang="en-US" smtClean="0"/>
              <a:pPr>
                <a:defRPr/>
              </a:pPr>
              <a:t>‹#›</a:t>
            </a:fld>
            <a:endParaRPr lang="ja-JP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4_セクション見出し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 descr="IMG_2581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83568" y="980728"/>
            <a:ext cx="7772400" cy="1824335"/>
          </a:xfrm>
        </p:spPr>
        <p:txBody>
          <a:bodyPr/>
          <a:lstStyle>
            <a:lvl1pPr algn="ctr">
              <a:defRPr sz="4000" b="1" cap="all">
                <a:solidFill>
                  <a:schemeClr val="bg1"/>
                </a:solidFill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683568" y="2807055"/>
            <a:ext cx="7772400" cy="1788219"/>
          </a:xfrm>
        </p:spPr>
        <p:txBody>
          <a:bodyPr anchor="ctr"/>
          <a:lstStyle>
            <a:lvl1pPr marL="0" indent="0"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10" name="フッター プレースホルダ 4"/>
          <p:cNvSpPr>
            <a:spLocks noGrp="1"/>
          </p:cNvSpPr>
          <p:nvPr>
            <p:ph type="ftr" sz="quarter" idx="10"/>
          </p:nvPr>
        </p:nvSpPr>
        <p:spPr>
          <a:xfrm>
            <a:off x="3779912" y="6525344"/>
            <a:ext cx="4536504" cy="28803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ja-JP" altLang="en-US" dirty="0"/>
          </a:p>
        </p:txBody>
      </p:sp>
      <p:sp>
        <p:nvSpPr>
          <p:cNvPr id="11" name="スライド番号プレースホルダ 5"/>
          <p:cNvSpPr>
            <a:spLocks noGrp="1"/>
          </p:cNvSpPr>
          <p:nvPr>
            <p:ph type="sldNum" sz="quarter" idx="11"/>
          </p:nvPr>
        </p:nvSpPr>
        <p:spPr>
          <a:xfrm>
            <a:off x="8388424" y="6525344"/>
            <a:ext cx="648072" cy="28803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DE0B9A62-1E34-45B4-8BD9-9566EBF62A18}" type="slidenum">
              <a:rPr lang="ja-JP" altLang="en-US" smtClean="0"/>
              <a:pPr>
                <a:defRPr/>
              </a:pPr>
              <a:t>‹#›</a:t>
            </a:fld>
            <a:endParaRPr lang="ja-JP" alt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5_セクション見出し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 descr="IMG_6347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83568" y="980728"/>
            <a:ext cx="7772400" cy="1824335"/>
          </a:xfrm>
        </p:spPr>
        <p:txBody>
          <a:bodyPr/>
          <a:lstStyle>
            <a:lvl1pPr algn="ctr">
              <a:defRPr sz="4000" b="1" cap="all">
                <a:solidFill>
                  <a:schemeClr val="bg1"/>
                </a:solidFill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683568" y="2807055"/>
            <a:ext cx="7772400" cy="1788219"/>
          </a:xfrm>
        </p:spPr>
        <p:txBody>
          <a:bodyPr anchor="ctr"/>
          <a:lstStyle>
            <a:lvl1pPr marL="0" indent="0"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10" name="フッター プレースホルダ 4"/>
          <p:cNvSpPr>
            <a:spLocks noGrp="1"/>
          </p:cNvSpPr>
          <p:nvPr>
            <p:ph type="ftr" sz="quarter" idx="10"/>
          </p:nvPr>
        </p:nvSpPr>
        <p:spPr>
          <a:xfrm>
            <a:off x="3779912" y="6525344"/>
            <a:ext cx="4536504" cy="28803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ja-JP" altLang="en-US" dirty="0"/>
          </a:p>
        </p:txBody>
      </p:sp>
      <p:sp>
        <p:nvSpPr>
          <p:cNvPr id="11" name="スライド番号プレースホルダ 5"/>
          <p:cNvSpPr>
            <a:spLocks noGrp="1"/>
          </p:cNvSpPr>
          <p:nvPr>
            <p:ph type="sldNum" sz="quarter" idx="11"/>
          </p:nvPr>
        </p:nvSpPr>
        <p:spPr>
          <a:xfrm>
            <a:off x="8388424" y="6525344"/>
            <a:ext cx="648072" cy="28803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DE0B9A62-1E34-45B4-8BD9-9566EBF62A18}" type="slidenum">
              <a:rPr lang="ja-JP" altLang="en-US" smtClean="0"/>
              <a:pPr>
                <a:defRPr/>
              </a:pPr>
              <a:t>‹#›</a:t>
            </a:fld>
            <a:endParaRPr lang="ja-JP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6_セクション見出し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 descr="IMG_8197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83568" y="980728"/>
            <a:ext cx="7772400" cy="1824335"/>
          </a:xfrm>
        </p:spPr>
        <p:txBody>
          <a:bodyPr/>
          <a:lstStyle>
            <a:lvl1pPr algn="ctr">
              <a:defRPr sz="4000" b="1" cap="all">
                <a:solidFill>
                  <a:schemeClr val="bg1"/>
                </a:solidFill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683568" y="2807055"/>
            <a:ext cx="7772400" cy="1788219"/>
          </a:xfrm>
        </p:spPr>
        <p:txBody>
          <a:bodyPr anchor="ctr"/>
          <a:lstStyle>
            <a:lvl1pPr marL="0" indent="0"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7" name="フッター プレースホルダ 4"/>
          <p:cNvSpPr>
            <a:spLocks noGrp="1"/>
          </p:cNvSpPr>
          <p:nvPr>
            <p:ph type="ftr" sz="quarter" idx="10"/>
          </p:nvPr>
        </p:nvSpPr>
        <p:spPr>
          <a:xfrm>
            <a:off x="3779912" y="6525344"/>
            <a:ext cx="4536504" cy="28803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ja-JP" altLang="en-US" dirty="0"/>
          </a:p>
        </p:txBody>
      </p:sp>
      <p:sp>
        <p:nvSpPr>
          <p:cNvPr id="9" name="スライド番号プレースホルダ 5"/>
          <p:cNvSpPr>
            <a:spLocks noGrp="1"/>
          </p:cNvSpPr>
          <p:nvPr>
            <p:ph type="sldNum" sz="quarter" idx="11"/>
          </p:nvPr>
        </p:nvSpPr>
        <p:spPr>
          <a:xfrm>
            <a:off x="8388424" y="6525344"/>
            <a:ext cx="648072" cy="28803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DE0B9A62-1E34-45B4-8BD9-9566EBF62A18}" type="slidenum">
              <a:rPr lang="ja-JP" altLang="en-US" smtClean="0"/>
              <a:pPr>
                <a:defRPr/>
              </a:pPr>
              <a:t>‹#›</a:t>
            </a:fld>
            <a:endParaRPr lang="ja-JP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7_セクション見出し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 descr="JMA_building_m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83568" y="980728"/>
            <a:ext cx="7772400" cy="1824335"/>
          </a:xfrm>
        </p:spPr>
        <p:txBody>
          <a:bodyPr/>
          <a:lstStyle>
            <a:lvl1pPr algn="ctr">
              <a:defRPr sz="4000" b="1" cap="all">
                <a:solidFill>
                  <a:schemeClr val="tx1"/>
                </a:solidFill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683568" y="2807055"/>
            <a:ext cx="7772400" cy="1788219"/>
          </a:xfrm>
        </p:spPr>
        <p:txBody>
          <a:bodyPr anchor="ctr"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8" name="フッター プレースホルダ 4"/>
          <p:cNvSpPr>
            <a:spLocks noGrp="1"/>
          </p:cNvSpPr>
          <p:nvPr>
            <p:ph type="ftr" sz="quarter" idx="10"/>
          </p:nvPr>
        </p:nvSpPr>
        <p:spPr>
          <a:xfrm>
            <a:off x="3779912" y="6525344"/>
            <a:ext cx="4536504" cy="288032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endParaRPr lang="ja-JP" altLang="en-US" dirty="0"/>
          </a:p>
        </p:txBody>
      </p:sp>
      <p:sp>
        <p:nvSpPr>
          <p:cNvPr id="9" name="スライド番号プレースホルダ 5"/>
          <p:cNvSpPr>
            <a:spLocks noGrp="1"/>
          </p:cNvSpPr>
          <p:nvPr>
            <p:ph type="sldNum" sz="quarter" idx="11"/>
          </p:nvPr>
        </p:nvSpPr>
        <p:spPr>
          <a:xfrm>
            <a:off x="8388424" y="6525344"/>
            <a:ext cx="648072" cy="288032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DE0B9A62-1E34-45B4-8BD9-9566EBF62A18}" type="slidenum">
              <a:rPr lang="ja-JP" altLang="en-US" smtClean="0"/>
              <a:pPr>
                <a:defRPr/>
              </a:pPr>
              <a:t>‹#›</a:t>
            </a:fld>
            <a:endParaRPr lang="ja-JP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8_セクション見出し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Documents and Settings\JMA3214\デスクトップ\トップ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885950"/>
          </a:xfrm>
          <a:prstGeom prst="rect">
            <a:avLst/>
          </a:prstGeom>
          <a:noFill/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83568" y="980728"/>
            <a:ext cx="7772400" cy="1824335"/>
          </a:xfrm>
        </p:spPr>
        <p:txBody>
          <a:bodyPr/>
          <a:lstStyle>
            <a:lvl1pPr algn="ctr">
              <a:defRPr sz="4000" b="1" cap="all">
                <a:solidFill>
                  <a:schemeClr val="tx1"/>
                </a:solidFill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683568" y="2807055"/>
            <a:ext cx="7772400" cy="1788219"/>
          </a:xfrm>
        </p:spPr>
        <p:txBody>
          <a:bodyPr anchor="ctr"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pic>
        <p:nvPicPr>
          <p:cNvPr id="9" name="Picture 3" descr="C:\Users\JMA3214\Desktop\20130204160756\気象庁ロゴ\(大）気象庁ロゴマーク_濃い青_小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14" y="6455131"/>
            <a:ext cx="378000" cy="37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0124" y="6631876"/>
            <a:ext cx="2098800" cy="152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020" y="6555420"/>
            <a:ext cx="768793" cy="24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正方形/長方形 11"/>
          <p:cNvSpPr/>
          <p:nvPr userDrawn="1"/>
        </p:nvSpPr>
        <p:spPr>
          <a:xfrm>
            <a:off x="418560" y="6479625"/>
            <a:ext cx="8725440" cy="45719"/>
          </a:xfrm>
          <a:prstGeom prst="rect">
            <a:avLst/>
          </a:prstGeom>
          <a:gradFill flip="none" rotWithShape="1">
            <a:gsLst>
              <a:gs pos="0">
                <a:srgbClr val="2B468D"/>
              </a:gs>
              <a:gs pos="20000">
                <a:schemeClr val="tx2"/>
              </a:gs>
              <a:gs pos="100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ja-JP" altLang="en-US"/>
          </a:p>
        </p:txBody>
      </p:sp>
      <p:sp>
        <p:nvSpPr>
          <p:cNvPr id="13" name="フッター プレースホルダ 4"/>
          <p:cNvSpPr>
            <a:spLocks noGrp="1"/>
          </p:cNvSpPr>
          <p:nvPr>
            <p:ph type="ftr" sz="quarter" idx="10"/>
          </p:nvPr>
        </p:nvSpPr>
        <p:spPr>
          <a:xfrm>
            <a:off x="3779912" y="6525344"/>
            <a:ext cx="4536504" cy="28803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 dirty="0"/>
          </a:p>
        </p:txBody>
      </p:sp>
      <p:sp>
        <p:nvSpPr>
          <p:cNvPr id="14" name="スライド番号プレースホルダ 5"/>
          <p:cNvSpPr>
            <a:spLocks noGrp="1"/>
          </p:cNvSpPr>
          <p:nvPr>
            <p:ph type="sldNum" sz="quarter" idx="11"/>
          </p:nvPr>
        </p:nvSpPr>
        <p:spPr>
          <a:xfrm>
            <a:off x="8388424" y="6525344"/>
            <a:ext cx="648072" cy="28803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0B9A62-1E34-45B4-8BD9-9566EBF62A18}" type="slidenum">
              <a:rPr lang="ja-JP" altLang="en-US"/>
              <a:pPr>
                <a:defRPr/>
              </a:pPr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835529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3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5" Type="http://schemas.microsoft.com/office/2007/relationships/hdphoto" Target="../media/hdphoto1.wdp"/><Relationship Id="rId4" Type="http://schemas.openxmlformats.org/officeDocument/2006/relationships/image" Target="../media/image1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image" Target="../media/image12.jpeg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image" Target="../media/image13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5" Type="http://schemas.microsoft.com/office/2007/relationships/hdphoto" Target="../media/hdphoto1.wdp"/><Relationship Id="rId4" Type="http://schemas.openxmlformats.org/officeDocument/2006/relationships/image" Target="../media/image1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chemeClr val="accent1">
                <a:lumMod val="60000"/>
                <a:lumOff val="40000"/>
              </a:schemeClr>
            </a:gs>
            <a:gs pos="5000">
              <a:schemeClr val="accent1">
                <a:lumMod val="40000"/>
                <a:lumOff val="60000"/>
              </a:schemeClr>
            </a:gs>
            <a:gs pos="25000">
              <a:srgbClr val="FFFF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JMA3214\Desktop\20130204160756\気象庁ロゴ\(大）気象庁ロゴマーク_濃い青_小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14" y="6455131"/>
            <a:ext cx="378000" cy="37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0124" y="6631876"/>
            <a:ext cx="2098800" cy="152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020" y="6555420"/>
            <a:ext cx="768793" cy="24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タイトル プレースホルダ 1"/>
          <p:cNvSpPr>
            <a:spLocks noGrp="1"/>
          </p:cNvSpPr>
          <p:nvPr>
            <p:ph type="title"/>
          </p:nvPr>
        </p:nvSpPr>
        <p:spPr bwMode="auto">
          <a:xfrm>
            <a:off x="457200" y="53752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dirty="0" smtClean="0"/>
              <a:t>マスタ タイトルの書式設定</a:t>
            </a:r>
          </a:p>
        </p:txBody>
      </p:sp>
      <p:sp>
        <p:nvSpPr>
          <p:cNvPr id="1028" name="テキスト プレースホルダ 2"/>
          <p:cNvSpPr>
            <a:spLocks noGrp="1"/>
          </p:cNvSpPr>
          <p:nvPr>
            <p:ph type="body" idx="1"/>
          </p:nvPr>
        </p:nvSpPr>
        <p:spPr bwMode="auto">
          <a:xfrm>
            <a:off x="457200" y="1196752"/>
            <a:ext cx="8229600" cy="5258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779912" y="6525344"/>
            <a:ext cx="4536504" cy="2880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ja-JP" altLang="en-US" dirty="0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8388424" y="6525344"/>
            <a:ext cx="648072" cy="2880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1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161D7E6F-8CFD-4309-83DF-4EFD1A913205}" type="slidenum">
              <a:rPr lang="ja-JP" altLang="en-US"/>
              <a:pPr>
                <a:defRPr/>
              </a:pPr>
              <a:t>‹#›</a:t>
            </a:fld>
            <a:endParaRPr lang="ja-JP" altLang="en-US" dirty="0"/>
          </a:p>
        </p:txBody>
      </p:sp>
      <p:sp>
        <p:nvSpPr>
          <p:cNvPr id="10" name="正方形/長方形 9"/>
          <p:cNvSpPr/>
          <p:nvPr/>
        </p:nvSpPr>
        <p:spPr>
          <a:xfrm>
            <a:off x="418560" y="6479625"/>
            <a:ext cx="8725440" cy="45719"/>
          </a:xfrm>
          <a:prstGeom prst="rect">
            <a:avLst/>
          </a:prstGeom>
          <a:gradFill flip="none" rotWithShape="1">
            <a:gsLst>
              <a:gs pos="0">
                <a:srgbClr val="2B468D"/>
              </a:gs>
              <a:gs pos="20000">
                <a:schemeClr val="tx2"/>
              </a:gs>
              <a:gs pos="100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46" r:id="rId1"/>
    <p:sldLayoutId id="2147484726" r:id="rId2"/>
    <p:sldLayoutId id="2147484747" r:id="rId3"/>
    <p:sldLayoutId id="2147484748" r:id="rId4"/>
    <p:sldLayoutId id="2147484755" r:id="rId5"/>
    <p:sldLayoutId id="2147484756" r:id="rId6"/>
    <p:sldLayoutId id="2147484757" r:id="rId7"/>
    <p:sldLayoutId id="2147484758" r:id="rId8"/>
    <p:sldLayoutId id="2147484759" r:id="rId9"/>
    <p:sldLayoutId id="2147484727" r:id="rId10"/>
    <p:sldLayoutId id="2147484728" r:id="rId11"/>
    <p:sldLayoutId id="2147484729" r:id="rId12"/>
    <p:sldLayoutId id="2147484730" r:id="rId13"/>
    <p:sldLayoutId id="2147484731" r:id="rId14"/>
    <p:sldLayoutId id="2147484732" r:id="rId15"/>
    <p:sldLayoutId id="2147484733" r:id="rId16"/>
    <p:sldLayoutId id="2147484734" r:id="rId17"/>
    <p:sldLayoutId id="2147484735" r:id="rId18"/>
  </p:sldLayoutIdLst>
  <p:timing>
    <p:tnLst>
      <p:par>
        <p:cTn id="1" dur="indefinite" restart="never" nodeType="tmRoot"/>
      </p:par>
    </p:tnLst>
  </p:timing>
  <p:hf hdr="0" ft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kumimoji="1"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Calibri" pitchFamily="34" charset="0"/>
          <a:ea typeface="ＭＳ Ｐゴシック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Calibri" pitchFamily="34" charset="0"/>
          <a:ea typeface="ＭＳ Ｐゴシック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Calibri" pitchFamily="34" charset="0"/>
          <a:ea typeface="ＭＳ Ｐゴシック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Calibri" pitchFamily="34" charset="0"/>
          <a:ea typeface="ＭＳ Ｐゴシック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1" name="正方形/長方形 10"/>
          <p:cNvSpPr/>
          <p:nvPr userDrawn="1"/>
        </p:nvSpPr>
        <p:spPr>
          <a:xfrm>
            <a:off x="7198464" y="-1"/>
            <a:ext cx="1954666" cy="24961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12" name="正方形/長方形 11"/>
          <p:cNvSpPr/>
          <p:nvPr userDrawn="1"/>
        </p:nvSpPr>
        <p:spPr>
          <a:xfrm>
            <a:off x="0" y="0"/>
            <a:ext cx="7245130" cy="119675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pic>
        <p:nvPicPr>
          <p:cNvPr id="13" name="図 12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7164288" y="242752"/>
            <a:ext cx="1991924" cy="95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694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61" r:id="rId1"/>
    <p:sldLayoutId id="2147484762" r:id="rId2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4" descr="clouds_header.jpg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144000" cy="1677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6" name="タイトル プレースホル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dirty="0" smtClean="0"/>
              <a:t>マスタ タイトルの書式設定</a:t>
            </a:r>
          </a:p>
        </p:txBody>
      </p:sp>
      <p:sp>
        <p:nvSpPr>
          <p:cNvPr id="1027" name="テキスト プレースホル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fld id="{38E01EBD-9976-4C46-B17A-EC33886CADF9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図 7" descr="jmalogo-cm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8532440" y="6165304"/>
            <a:ext cx="420638" cy="420638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6792074" y="6642556"/>
            <a:ext cx="235192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800" b="1" dirty="0" smtClean="0">
                <a:solidFill>
                  <a:prstClr val="white">
                    <a:lumMod val="50000"/>
                  </a:prstClr>
                </a:solidFill>
                <a:latin typeface="Tahoma" pitchFamily="34" charset="0"/>
                <a:ea typeface="MS UI Gothic" pitchFamily="50" charset="-128"/>
                <a:cs typeface="Tahoma" pitchFamily="34" charset="0"/>
              </a:rPr>
              <a:t>GISC Tokyo/Japan Meteorological Agency</a:t>
            </a:r>
            <a:endParaRPr lang="ja-JP" altLang="en-US" sz="800" b="1" dirty="0">
              <a:solidFill>
                <a:prstClr val="white">
                  <a:lumMod val="50000"/>
                </a:prstClr>
              </a:solidFill>
              <a:latin typeface="Tahoma" pitchFamily="34" charset="0"/>
              <a:ea typeface="MS UI Gothic" pitchFamily="50" charset="-128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8712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64" r:id="rId1"/>
    <p:sldLayoutId id="2147484765" r:id="rId2"/>
    <p:sldLayoutId id="2147484766" r:id="rId3"/>
    <p:sldLayoutId id="2147484767" r:id="rId4"/>
    <p:sldLayoutId id="2147484768" r:id="rId5"/>
    <p:sldLayoutId id="2147484769" r:id="rId6"/>
    <p:sldLayoutId id="2147484770" r:id="rId7"/>
    <p:sldLayoutId id="2147484771" r:id="rId8"/>
    <p:sldLayoutId id="2147484772" r:id="rId9"/>
    <p:sldLayoutId id="2147484773" r:id="rId10"/>
    <p:sldLayoutId id="2147484774" r:id="rId11"/>
  </p:sldLayoutIdLst>
  <p:transition spd="med"/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kumimoji="1" sz="4400" kern="1200"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1" name="正方形/長方形 10"/>
          <p:cNvSpPr/>
          <p:nvPr userDrawn="1"/>
        </p:nvSpPr>
        <p:spPr>
          <a:xfrm>
            <a:off x="7198464" y="-1"/>
            <a:ext cx="1954666" cy="24961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12" name="正方形/長方形 11"/>
          <p:cNvSpPr/>
          <p:nvPr userDrawn="1"/>
        </p:nvSpPr>
        <p:spPr>
          <a:xfrm>
            <a:off x="0" y="0"/>
            <a:ext cx="7245130" cy="119675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pic>
        <p:nvPicPr>
          <p:cNvPr id="13" name="図 12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7164288" y="242752"/>
            <a:ext cx="1991924" cy="95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32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76" r:id="rId1"/>
    <p:sldLayoutId id="2147484777" r:id="rId2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4.png"/><Relationship Id="rId7" Type="http://schemas.openxmlformats.org/officeDocument/2006/relationships/image" Target="../media/image6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5.png"/><Relationship Id="rId5" Type="http://schemas.openxmlformats.org/officeDocument/2006/relationships/image" Target="../media/image63.wmf"/><Relationship Id="rId4" Type="http://schemas.openxmlformats.org/officeDocument/2006/relationships/oleObject" Target="../embeddings/oleObject1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79.tmp"/><Relationship Id="rId7" Type="http://schemas.openxmlformats.org/officeDocument/2006/relationships/image" Target="../media/image83.png"/><Relationship Id="rId2" Type="http://schemas.openxmlformats.org/officeDocument/2006/relationships/image" Target="../media/image78.tm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0.xml"/><Relationship Id="rId5" Type="http://schemas.microsoft.com/office/2007/relationships/hdphoto" Target="../media/hdphoto2.wdp"/><Relationship Id="rId4" Type="http://schemas.openxmlformats.org/officeDocument/2006/relationships/image" Target="../media/image86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jpeg"/><Relationship Id="rId3" Type="http://schemas.openxmlformats.org/officeDocument/2006/relationships/image" Target="../media/image88.jpeg"/><Relationship Id="rId7" Type="http://schemas.openxmlformats.org/officeDocument/2006/relationships/image" Target="../media/image92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jpeg"/><Relationship Id="rId9" Type="http://schemas.openxmlformats.org/officeDocument/2006/relationships/image" Target="../media/image9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7" Type="http://schemas.openxmlformats.org/officeDocument/2006/relationships/image" Target="../media/image10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0.xml"/><Relationship Id="rId6" Type="http://schemas.microsoft.com/office/2007/relationships/hdphoto" Target="../media/hdphoto3.wdp"/><Relationship Id="rId5" Type="http://schemas.openxmlformats.org/officeDocument/2006/relationships/image" Target="../media/image99.jpeg"/><Relationship Id="rId4" Type="http://schemas.openxmlformats.org/officeDocument/2006/relationships/image" Target="../media/image98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emf"/><Relationship Id="rId1" Type="http://schemas.openxmlformats.org/officeDocument/2006/relationships/slideLayout" Target="../slideLayouts/slideLayout2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0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image" Target="../media/image104.png"/><Relationship Id="rId7" Type="http://schemas.openxmlformats.org/officeDocument/2006/relationships/image" Target="../media/image108.png"/><Relationship Id="rId12" Type="http://schemas.openxmlformats.org/officeDocument/2006/relationships/image" Target="../media/image113.jpe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07.png"/><Relationship Id="rId11" Type="http://schemas.openxmlformats.org/officeDocument/2006/relationships/image" Target="../media/image112.png"/><Relationship Id="rId5" Type="http://schemas.openxmlformats.org/officeDocument/2006/relationships/image" Target="../media/image106.png"/><Relationship Id="rId10" Type="http://schemas.openxmlformats.org/officeDocument/2006/relationships/image" Target="../media/image111.jpeg"/><Relationship Id="rId4" Type="http://schemas.openxmlformats.org/officeDocument/2006/relationships/image" Target="../media/image105.png"/><Relationship Id="rId9" Type="http://schemas.openxmlformats.org/officeDocument/2006/relationships/image" Target="../media/image110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17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18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wmf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タイトル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ja-JP" dirty="0" smtClean="0">
                <a:latin typeface="Showcard Gothic" panose="04020904020102020604" pitchFamily="82" charset="0"/>
              </a:rPr>
              <a:t>JMA Status Report</a:t>
            </a:r>
          </a:p>
        </p:txBody>
      </p:sp>
      <p:sp>
        <p:nvSpPr>
          <p:cNvPr id="11267" name="サブタイトル 7"/>
          <p:cNvSpPr>
            <a:spLocks noGrp="1"/>
          </p:cNvSpPr>
          <p:nvPr>
            <p:ph type="subTitle" idx="1"/>
          </p:nvPr>
        </p:nvSpPr>
        <p:spPr>
          <a:xfrm>
            <a:off x="1371600" y="4292600"/>
            <a:ext cx="6400800" cy="1656680"/>
          </a:xfrm>
        </p:spPr>
        <p:txBody>
          <a:bodyPr/>
          <a:lstStyle/>
          <a:p>
            <a:r>
              <a:rPr lang="en-US" altLang="ja-JP" dirty="0" smtClean="0">
                <a:latin typeface="Andalus" panose="02020603050405020304" pitchFamily="18" charset="-78"/>
                <a:cs typeface="Andalus" panose="02020603050405020304" pitchFamily="18" charset="-78"/>
              </a:rPr>
              <a:t>Yuki Honda</a:t>
            </a:r>
          </a:p>
          <a:p>
            <a:r>
              <a:rPr lang="en-US" altLang="ja-JP" sz="20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Senior Coordinator for Data Assimilation Systems</a:t>
            </a:r>
          </a:p>
          <a:p>
            <a:r>
              <a:rPr lang="en-US" altLang="ja-JP" sz="20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Numerical Prediction Division, Forecast Department</a:t>
            </a:r>
          </a:p>
          <a:p>
            <a:r>
              <a:rPr lang="en-US" altLang="ja-JP" dirty="0" smtClean="0">
                <a:latin typeface="Andalus" panose="02020603050405020304" pitchFamily="18" charset="-78"/>
                <a:cs typeface="Andalus" panose="02020603050405020304" pitchFamily="18" charset="-78"/>
              </a:rPr>
              <a:t>Japan Meteorological Agency</a:t>
            </a: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288F77E-4FCA-4C87-B48F-FC8F4B807336}" type="slidenum">
              <a:rPr lang="ja-JP" altLang="en-US" smtClean="0"/>
              <a:pPr>
                <a:defRPr/>
              </a:pPr>
              <a:t>1</a:t>
            </a:fld>
            <a:endParaRPr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9496" y="0"/>
            <a:ext cx="8229600" cy="836712"/>
          </a:xfrm>
        </p:spPr>
        <p:txBody>
          <a:bodyPr/>
          <a:lstStyle/>
          <a:p>
            <a:r>
              <a:rPr lang="en-US" altLang="ja-JP" sz="3200" dirty="0"/>
              <a:t>Data coverage and </a:t>
            </a:r>
            <a:r>
              <a:rPr lang="en-US" altLang="ja-JP" sz="3200" dirty="0" smtClean="0"/>
              <a:t>wind speed STD differences between TEST and CNTL  on analyzed fields </a:t>
            </a:r>
            <a:endParaRPr kumimoji="1" lang="ja-JP" altLang="en-US" sz="3200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6D3F0D8-8ADA-4B70-A11F-BA660F944981}" type="slidenum">
              <a:rPr lang="ja-JP" altLang="en-US" smtClean="0"/>
              <a:pPr>
                <a:defRPr/>
              </a:pPr>
              <a:t>10</a:t>
            </a:fld>
            <a:endParaRPr lang="ja-JP" alt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02407"/>
            <a:ext cx="4394784" cy="2136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テキスト ボックス 4"/>
          <p:cNvSpPr txBox="1"/>
          <p:nvPr/>
        </p:nvSpPr>
        <p:spPr>
          <a:xfrm>
            <a:off x="1027345" y="3322480"/>
            <a:ext cx="273630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ja-JP" altLang="en-US" sz="1200" b="1" dirty="0" smtClean="0">
                <a:solidFill>
                  <a:srgbClr val="00FF00"/>
                </a:solidFill>
              </a:rPr>
              <a:t>●</a:t>
            </a:r>
            <a:r>
              <a:rPr lang="en-US" altLang="ja-JP" sz="1200" b="1" dirty="0" smtClean="0">
                <a:solidFill>
                  <a:srgbClr val="00FF00"/>
                </a:solidFill>
              </a:rPr>
              <a:t>GOES-15  </a:t>
            </a:r>
            <a:r>
              <a:rPr kumimoji="1" lang="ja-JP" altLang="en-US" sz="1200" b="1" dirty="0" smtClean="0">
                <a:solidFill>
                  <a:srgbClr val="3333CC"/>
                </a:solidFill>
              </a:rPr>
              <a:t>●</a:t>
            </a:r>
            <a:r>
              <a:rPr kumimoji="1" lang="en-US" altLang="ja-JP" sz="1200" b="1" dirty="0" smtClean="0">
                <a:solidFill>
                  <a:srgbClr val="3333CC"/>
                </a:solidFill>
              </a:rPr>
              <a:t>MET-7</a:t>
            </a:r>
            <a:r>
              <a:rPr kumimoji="1" lang="ja-JP" altLang="en-US" sz="1200" b="1" dirty="0" smtClean="0">
                <a:solidFill>
                  <a:srgbClr val="3333CC"/>
                </a:solidFill>
              </a:rPr>
              <a:t>　</a:t>
            </a:r>
            <a:r>
              <a:rPr lang="ja-JP" altLang="en-US" sz="1200" b="1" dirty="0" smtClean="0">
                <a:solidFill>
                  <a:srgbClr val="CC9900"/>
                </a:solidFill>
              </a:rPr>
              <a:t>●</a:t>
            </a:r>
            <a:r>
              <a:rPr lang="en-US" altLang="ja-JP" sz="1200" b="1" dirty="0" smtClean="0">
                <a:solidFill>
                  <a:srgbClr val="CC9900"/>
                </a:solidFill>
              </a:rPr>
              <a:t>LEOGEO</a:t>
            </a:r>
            <a:endParaRPr kumimoji="1" lang="ja-JP" altLang="en-US" sz="1200" b="1" dirty="0">
              <a:solidFill>
                <a:srgbClr val="CC9900"/>
              </a:solidFill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1301726" y="885870"/>
            <a:ext cx="2109873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altLang="ja-JP" sz="1600" dirty="0" smtClean="0"/>
              <a:t>00 </a:t>
            </a:r>
            <a:r>
              <a:rPr lang="en-US" altLang="ja-JP" sz="1600" dirty="0"/>
              <a:t>UTC </a:t>
            </a:r>
            <a:r>
              <a:rPr lang="en-US" altLang="ja-JP" sz="1600" dirty="0" smtClean="0"/>
              <a:t>20 July 2015</a:t>
            </a:r>
            <a:endParaRPr lang="ja-JP" altLang="en-US" sz="1600" dirty="0"/>
          </a:p>
        </p:txBody>
      </p:sp>
      <p:sp>
        <p:nvSpPr>
          <p:cNvPr id="8" name="正方形/長方形 7"/>
          <p:cNvSpPr/>
          <p:nvPr/>
        </p:nvSpPr>
        <p:spPr>
          <a:xfrm>
            <a:off x="184205" y="2953149"/>
            <a:ext cx="787395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altLang="ja-JP" dirty="0" smtClean="0"/>
              <a:t>CNTL</a:t>
            </a:r>
            <a:endParaRPr lang="ja-JP" altLang="en-US" dirty="0"/>
          </a:p>
        </p:txBody>
      </p:sp>
      <p:sp>
        <p:nvSpPr>
          <p:cNvPr id="9" name="正方形/長方形 8"/>
          <p:cNvSpPr/>
          <p:nvPr/>
        </p:nvSpPr>
        <p:spPr>
          <a:xfrm>
            <a:off x="2395497" y="2971675"/>
            <a:ext cx="774571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altLang="ja-JP" dirty="0" smtClean="0"/>
              <a:t>TEST</a:t>
            </a:r>
            <a:endParaRPr lang="ja-JP" altLang="en-US" dirty="0"/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937240"/>
            <a:ext cx="3168352" cy="3037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正方形/長方形 3"/>
          <p:cNvSpPr/>
          <p:nvPr/>
        </p:nvSpPr>
        <p:spPr>
          <a:xfrm>
            <a:off x="4043115" y="3878161"/>
            <a:ext cx="510088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dirty="0"/>
              <a:t>O-B wind speed </a:t>
            </a:r>
            <a:r>
              <a:rPr lang="en-US" altLang="ja-JP" dirty="0" smtClean="0"/>
              <a:t>STD differences  (TEST-CNTL) below </a:t>
            </a:r>
            <a:r>
              <a:rPr lang="en-US" altLang="ja-JP" dirty="0"/>
              <a:t>700 </a:t>
            </a:r>
            <a:r>
              <a:rPr lang="en-US" altLang="ja-JP" dirty="0" err="1"/>
              <a:t>hPa</a:t>
            </a:r>
            <a:r>
              <a:rPr lang="en-US" altLang="ja-JP" dirty="0"/>
              <a:t> for summer 2015 </a:t>
            </a:r>
            <a:endParaRPr lang="ja-JP" alt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134" y="3563836"/>
            <a:ext cx="2167722" cy="198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下矢印 10"/>
          <p:cNvSpPr/>
          <p:nvPr/>
        </p:nvSpPr>
        <p:spPr>
          <a:xfrm>
            <a:off x="8208404" y="2615734"/>
            <a:ext cx="216024" cy="788939"/>
          </a:xfrm>
          <a:prstGeom prst="downArrow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0000FF"/>
              </a:solidFill>
            </a:endParaRPr>
          </a:p>
        </p:txBody>
      </p:sp>
      <p:sp>
        <p:nvSpPr>
          <p:cNvPr id="14" name="下矢印 13"/>
          <p:cNvSpPr/>
          <p:nvPr/>
        </p:nvSpPr>
        <p:spPr>
          <a:xfrm rot="10800000">
            <a:off x="8219501" y="1675017"/>
            <a:ext cx="193830" cy="826102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/>
          <p:cNvSpPr txBox="1"/>
          <p:nvPr/>
        </p:nvSpPr>
        <p:spPr>
          <a:xfrm rot="5400000">
            <a:off x="8197305" y="2838379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rgbClr val="0000FF"/>
                </a:solidFill>
              </a:rPr>
              <a:t>Better</a:t>
            </a:r>
            <a:endParaRPr kumimoji="1" lang="ja-JP" altLang="en-US" dirty="0">
              <a:solidFill>
                <a:srgbClr val="0000FF"/>
              </a:solidFill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 rot="5400000">
            <a:off x="8201949" y="1903402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chemeClr val="accent6">
                    <a:lumMod val="75000"/>
                  </a:schemeClr>
                </a:solidFill>
              </a:rPr>
              <a:t>Worse</a:t>
            </a:r>
            <a:endParaRPr kumimoji="1" lang="ja-JP" alt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7" name="正方形/長方形 16"/>
          <p:cNvSpPr/>
          <p:nvPr/>
        </p:nvSpPr>
        <p:spPr>
          <a:xfrm>
            <a:off x="1" y="5475366"/>
            <a:ext cx="4043114" cy="9233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ja-JP" dirty="0" smtClean="0"/>
              <a:t>Normalized </a:t>
            </a:r>
            <a:r>
              <a:rPr lang="en-US" altLang="ja-JP" dirty="0"/>
              <a:t>O-B wind speed STD differences </a:t>
            </a:r>
            <a:r>
              <a:rPr lang="en-US" altLang="ja-JP" dirty="0" smtClean="0">
                <a:solidFill>
                  <a:srgbClr val="0000FF"/>
                </a:solidFill>
              </a:rPr>
              <a:t>against JMA’s wind </a:t>
            </a:r>
            <a:r>
              <a:rPr lang="en-US" altLang="ja-JP" dirty="0">
                <a:solidFill>
                  <a:srgbClr val="0000FF"/>
                </a:solidFill>
              </a:rPr>
              <a:t>profiler observations</a:t>
            </a:r>
            <a:r>
              <a:rPr lang="en-US" altLang="ja-JP" dirty="0"/>
              <a:t> for summer 2015</a:t>
            </a:r>
            <a:endParaRPr lang="ja-JP" altLang="en-US" dirty="0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184205" y="947425"/>
            <a:ext cx="923929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ja-JP" altLang="en-US" sz="1200" b="1" dirty="0">
                <a:solidFill>
                  <a:srgbClr val="FF0000"/>
                </a:solidFill>
              </a:rPr>
              <a:t>●</a:t>
            </a:r>
            <a:r>
              <a:rPr kumimoji="1" lang="en-US" altLang="ja-JP" sz="1200" b="1" dirty="0" smtClean="0">
                <a:solidFill>
                  <a:srgbClr val="FF0000"/>
                </a:solidFill>
              </a:rPr>
              <a:t>MTSAT</a:t>
            </a:r>
            <a:r>
              <a:rPr kumimoji="1" lang="ja-JP" altLang="en-US" sz="1200" b="1" dirty="0" smtClean="0">
                <a:solidFill>
                  <a:srgbClr val="FF0000"/>
                </a:solidFill>
              </a:rPr>
              <a:t>　</a:t>
            </a:r>
            <a:endParaRPr kumimoji="1" lang="ja-JP" altLang="en-US" sz="1200" b="1" dirty="0">
              <a:solidFill>
                <a:srgbClr val="CC9900"/>
              </a:solidFill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3450604" y="971737"/>
            <a:ext cx="118502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ja-JP" altLang="en-US" sz="1200" b="1" dirty="0" smtClean="0">
                <a:solidFill>
                  <a:srgbClr val="FF0000"/>
                </a:solidFill>
              </a:rPr>
              <a:t>●</a:t>
            </a:r>
            <a:r>
              <a:rPr lang="en-US" altLang="ja-JP" sz="1200" b="1" dirty="0" smtClean="0">
                <a:solidFill>
                  <a:srgbClr val="FF0000"/>
                </a:solidFill>
              </a:rPr>
              <a:t>Himawari-8</a:t>
            </a:r>
            <a:r>
              <a:rPr kumimoji="1" lang="ja-JP" altLang="en-US" sz="1200" b="1" dirty="0" smtClean="0">
                <a:solidFill>
                  <a:srgbClr val="FF0000"/>
                </a:solidFill>
              </a:rPr>
              <a:t>　</a:t>
            </a:r>
            <a:endParaRPr kumimoji="1" lang="ja-JP" altLang="en-US" sz="1200" b="1" dirty="0">
              <a:solidFill>
                <a:srgbClr val="CC9900"/>
              </a:solidFill>
            </a:endParaRPr>
          </a:p>
        </p:txBody>
      </p:sp>
      <p:sp>
        <p:nvSpPr>
          <p:cNvPr id="23" name="下矢印 22"/>
          <p:cNvSpPr/>
          <p:nvPr/>
        </p:nvSpPr>
        <p:spPr>
          <a:xfrm rot="5400000">
            <a:off x="1839235" y="4715533"/>
            <a:ext cx="170388" cy="942135"/>
          </a:xfrm>
          <a:prstGeom prst="downArrow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下矢印 23"/>
          <p:cNvSpPr/>
          <p:nvPr/>
        </p:nvSpPr>
        <p:spPr>
          <a:xfrm rot="16200000">
            <a:off x="2784544" y="4770208"/>
            <a:ext cx="156523" cy="826102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3275857" y="4998593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chemeClr val="accent6">
                    <a:lumMod val="75000"/>
                  </a:schemeClr>
                </a:solidFill>
              </a:rPr>
              <a:t>Worse</a:t>
            </a:r>
            <a:endParaRPr kumimoji="1" lang="ja-JP" alt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421650" y="4998593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rgbClr val="0000FF"/>
                </a:solidFill>
              </a:rPr>
              <a:t>Better</a:t>
            </a:r>
            <a:endParaRPr kumimoji="1" lang="ja-JP" altLang="en-US" dirty="0">
              <a:solidFill>
                <a:srgbClr val="0000FF"/>
              </a:solidFill>
            </a:endParaRPr>
          </a:p>
        </p:txBody>
      </p:sp>
      <p:sp>
        <p:nvSpPr>
          <p:cNvPr id="18" name="正方形/長方形 17"/>
          <p:cNvSpPr/>
          <p:nvPr/>
        </p:nvSpPr>
        <p:spPr>
          <a:xfrm>
            <a:off x="4043114" y="4473963"/>
            <a:ext cx="5032647" cy="230832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dirty="0" smtClean="0">
                <a:solidFill>
                  <a:srgbClr val="009900"/>
                </a:solidFill>
              </a:rPr>
              <a:t>Improved data coverage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dirty="0">
                <a:solidFill>
                  <a:srgbClr val="009900"/>
                </a:solidFill>
              </a:rPr>
              <a:t>Reduction of O-B wind speed differences </a:t>
            </a:r>
            <a:r>
              <a:rPr lang="en-US" altLang="ja-JP" dirty="0" smtClean="0"/>
              <a:t>over </a:t>
            </a:r>
            <a:r>
              <a:rPr lang="en-US" altLang="ja-JP" dirty="0"/>
              <a:t>the Himawari-8 </a:t>
            </a:r>
            <a:r>
              <a:rPr lang="en-US" altLang="ja-JP" dirty="0" smtClean="0"/>
              <a:t>observation area</a:t>
            </a:r>
            <a:r>
              <a:rPr lang="ja-JP" altLang="en-US" dirty="0" smtClean="0"/>
              <a:t> </a:t>
            </a:r>
            <a:r>
              <a:rPr lang="en-US" altLang="ja-JP" dirty="0" smtClean="0"/>
              <a:t>( especially around Japan 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dirty="0" smtClean="0">
                <a:solidFill>
                  <a:srgbClr val="C00000"/>
                </a:solidFill>
              </a:rPr>
              <a:t>Impact of revision of derived wind vector methods</a:t>
            </a:r>
            <a:r>
              <a:rPr lang="en-US" altLang="ja-JP" dirty="0" smtClean="0"/>
              <a:t> </a:t>
            </a:r>
            <a:r>
              <a:rPr lang="en-US" altLang="ja-JP" dirty="0" smtClean="0">
                <a:solidFill>
                  <a:srgbClr val="C00000"/>
                </a:solidFill>
              </a:rPr>
              <a:t>and</a:t>
            </a:r>
            <a:r>
              <a:rPr lang="en-US" altLang="ja-JP" dirty="0" smtClean="0"/>
              <a:t> </a:t>
            </a:r>
            <a:r>
              <a:rPr lang="en-US" altLang="ja-JP" dirty="0" smtClean="0">
                <a:solidFill>
                  <a:srgbClr val="C00000"/>
                </a:solidFill>
              </a:rPr>
              <a:t>introduced SPOB around Japan</a:t>
            </a:r>
          </a:p>
          <a:p>
            <a:endParaRPr lang="ja-JP" altLang="en-US" dirty="0"/>
          </a:p>
        </p:txBody>
      </p:sp>
      <p:sp>
        <p:nvSpPr>
          <p:cNvPr id="20" name="正方形/長方形 19"/>
          <p:cNvSpPr/>
          <p:nvPr/>
        </p:nvSpPr>
        <p:spPr>
          <a:xfrm>
            <a:off x="4043114" y="4524492"/>
            <a:ext cx="4921374" cy="187420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97th AMS Annual Meeting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152423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53752"/>
            <a:ext cx="8229600" cy="566936"/>
          </a:xfrm>
        </p:spPr>
        <p:txBody>
          <a:bodyPr/>
          <a:lstStyle/>
          <a:p>
            <a:r>
              <a:rPr kumimoji="1" lang="en-US" altLang="ja-JP" sz="3200" dirty="0" smtClean="0"/>
              <a:t>Results of OSE in summer 2015</a:t>
            </a:r>
            <a:endParaRPr kumimoji="1" lang="ja-JP" altLang="en-US" sz="3200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6D3F0D8-8ADA-4B70-A11F-BA660F944981}" type="slidenum">
              <a:rPr lang="ja-JP" altLang="en-US" smtClean="0"/>
              <a:pPr>
                <a:defRPr/>
              </a:pPr>
              <a:t>11</a:t>
            </a:fld>
            <a:endParaRPr lang="ja-JP" alt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308" y="572098"/>
            <a:ext cx="2423237" cy="1854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142" y="568555"/>
            <a:ext cx="177165" cy="1994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テキスト ボックス 3"/>
          <p:cNvSpPr txBox="1"/>
          <p:nvPr/>
        </p:nvSpPr>
        <p:spPr>
          <a:xfrm>
            <a:off x="907167" y="2413047"/>
            <a:ext cx="26691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 smtClean="0"/>
              <a:t>Forecast lead time (hours)</a:t>
            </a:r>
            <a:endParaRPr kumimoji="1" lang="ja-JP" altLang="en-US" sz="1600" dirty="0"/>
          </a:p>
        </p:txBody>
      </p:sp>
      <p:sp>
        <p:nvSpPr>
          <p:cNvPr id="7" name="下矢印 6"/>
          <p:cNvSpPr/>
          <p:nvPr/>
        </p:nvSpPr>
        <p:spPr>
          <a:xfrm rot="10800000">
            <a:off x="3251635" y="565633"/>
            <a:ext cx="280268" cy="866707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下矢印 7"/>
          <p:cNvSpPr/>
          <p:nvPr/>
        </p:nvSpPr>
        <p:spPr>
          <a:xfrm>
            <a:off x="3277000" y="1474685"/>
            <a:ext cx="230632" cy="810144"/>
          </a:xfrm>
          <a:prstGeom prst="downArrow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/>
          <p:cNvSpPr txBox="1"/>
          <p:nvPr/>
        </p:nvSpPr>
        <p:spPr>
          <a:xfrm rot="5400000">
            <a:off x="3260250" y="857971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chemeClr val="accent6">
                    <a:lumMod val="75000"/>
                  </a:schemeClr>
                </a:solidFill>
              </a:rPr>
              <a:t>Better</a:t>
            </a:r>
            <a:endParaRPr kumimoji="1" lang="ja-JP" alt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 rot="5400000">
            <a:off x="3260250" y="1679723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rgbClr val="0000FF"/>
                </a:solidFill>
              </a:rPr>
              <a:t>Worse</a:t>
            </a:r>
            <a:endParaRPr kumimoji="1" lang="ja-JP" altLang="en-US" dirty="0">
              <a:solidFill>
                <a:srgbClr val="0000FF"/>
              </a:solidFill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9837" y="566483"/>
            <a:ext cx="4552643" cy="2838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正方形/長方形 4"/>
          <p:cNvSpPr/>
          <p:nvPr/>
        </p:nvSpPr>
        <p:spPr>
          <a:xfrm>
            <a:off x="179512" y="2716197"/>
            <a:ext cx="4113774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altLang="ja-JP" dirty="0"/>
              <a:t>Normalized RMSE </a:t>
            </a:r>
            <a:r>
              <a:rPr lang="en-US" altLang="ja-JP" dirty="0" smtClean="0"/>
              <a:t>differences </a:t>
            </a:r>
            <a:r>
              <a:rPr lang="en-US" altLang="ja-JP" dirty="0"/>
              <a:t>around Japan between TEST and CNTL </a:t>
            </a:r>
            <a:r>
              <a:rPr lang="en-US" altLang="ja-JP" dirty="0" smtClean="0"/>
              <a:t>for </a:t>
            </a:r>
            <a:r>
              <a:rPr lang="en-US" altLang="ja-JP" dirty="0"/>
              <a:t>850 </a:t>
            </a:r>
            <a:r>
              <a:rPr lang="en-US" altLang="ja-JP" dirty="0" err="1" smtClean="0"/>
              <a:t>hPa</a:t>
            </a:r>
            <a:r>
              <a:rPr lang="en-US" altLang="ja-JP" dirty="0" smtClean="0"/>
              <a:t> wind vectors </a:t>
            </a:r>
            <a:endParaRPr lang="ja-JP" altLang="en-US" dirty="0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4895684" y="3354069"/>
            <a:ext cx="385278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Average of typhoon positional errors </a:t>
            </a:r>
            <a:endParaRPr kumimoji="1" lang="ja-JP" altLang="en-US" dirty="0"/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3411" y="3778856"/>
            <a:ext cx="2757252" cy="2653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テキスト ボックス 5"/>
          <p:cNvSpPr txBox="1"/>
          <p:nvPr/>
        </p:nvSpPr>
        <p:spPr>
          <a:xfrm>
            <a:off x="6156176" y="5105807"/>
            <a:ext cx="7920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rgbClr val="C00000"/>
                </a:solidFill>
              </a:rPr>
              <a:t>TEST</a:t>
            </a:r>
          </a:p>
          <a:p>
            <a:r>
              <a:rPr lang="en-US" altLang="ja-JP" dirty="0" smtClean="0">
                <a:solidFill>
                  <a:srgbClr val="0000FF"/>
                </a:solidFill>
              </a:rPr>
              <a:t>CNTL</a:t>
            </a:r>
          </a:p>
          <a:p>
            <a:r>
              <a:rPr kumimoji="1" lang="en-US" altLang="ja-JP" dirty="0" smtClean="0"/>
              <a:t>BST</a:t>
            </a:r>
            <a:endParaRPr kumimoji="1" lang="ja-JP" altLang="en-US" dirty="0"/>
          </a:p>
        </p:txBody>
      </p:sp>
      <p:sp>
        <p:nvSpPr>
          <p:cNvPr id="17" name="正方形/長方形 16"/>
          <p:cNvSpPr/>
          <p:nvPr/>
        </p:nvSpPr>
        <p:spPr>
          <a:xfrm>
            <a:off x="7243371" y="3910367"/>
            <a:ext cx="1834221" cy="203132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altLang="ja-JP" dirty="0"/>
              <a:t>Typhoon track forecast of </a:t>
            </a:r>
          </a:p>
          <a:p>
            <a:r>
              <a:rPr lang="en-US" altLang="ja-JP" dirty="0"/>
              <a:t>NANGKA (</a:t>
            </a:r>
            <a:r>
              <a:rPr lang="en-US" altLang="ja-JP" dirty="0" smtClean="0"/>
              <a:t>T1511) </a:t>
            </a:r>
            <a:r>
              <a:rPr lang="en-US" altLang="ja-JP" dirty="0"/>
              <a:t>initialized at </a:t>
            </a:r>
            <a:r>
              <a:rPr lang="en-US" altLang="ja-JP" dirty="0" smtClean="0"/>
              <a:t>    12 </a:t>
            </a:r>
            <a:r>
              <a:rPr lang="en-US" altLang="ja-JP" dirty="0"/>
              <a:t>UTC on </a:t>
            </a:r>
            <a:r>
              <a:rPr lang="en-US" altLang="ja-JP" dirty="0" smtClean="0"/>
              <a:t>13 July </a:t>
            </a:r>
            <a:r>
              <a:rPr lang="en-US" altLang="ja-JP" dirty="0"/>
              <a:t>2015.</a:t>
            </a:r>
          </a:p>
        </p:txBody>
      </p:sp>
      <p:sp>
        <p:nvSpPr>
          <p:cNvPr id="25" name="下矢印 24"/>
          <p:cNvSpPr/>
          <p:nvPr/>
        </p:nvSpPr>
        <p:spPr>
          <a:xfrm rot="16200000">
            <a:off x="5350778" y="4391365"/>
            <a:ext cx="280269" cy="253650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5220072" y="4095227"/>
            <a:ext cx="10559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b="1" dirty="0" smtClean="0">
                <a:solidFill>
                  <a:schemeClr val="accent6">
                    <a:lumMod val="75000"/>
                  </a:schemeClr>
                </a:solidFill>
              </a:rPr>
              <a:t>Improved</a:t>
            </a:r>
            <a:endParaRPr kumimoji="1" lang="ja-JP" altLang="en-US" sz="1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1674" y="3671668"/>
            <a:ext cx="2241737" cy="2040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8" y="3671481"/>
            <a:ext cx="2230283" cy="2029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右矢印 17"/>
          <p:cNvSpPr/>
          <p:nvPr/>
        </p:nvSpPr>
        <p:spPr>
          <a:xfrm rot="10800000">
            <a:off x="3231085" y="4553111"/>
            <a:ext cx="864096" cy="92430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右矢印 29"/>
          <p:cNvSpPr/>
          <p:nvPr/>
        </p:nvSpPr>
        <p:spPr>
          <a:xfrm rot="10800000">
            <a:off x="3907787" y="4935503"/>
            <a:ext cx="432049" cy="92431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正方形/長方形 21"/>
          <p:cNvSpPr/>
          <p:nvPr/>
        </p:nvSpPr>
        <p:spPr>
          <a:xfrm>
            <a:off x="2612419" y="3677878"/>
            <a:ext cx="172741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400" dirty="0" smtClean="0"/>
              <a:t>Enhancement of</a:t>
            </a:r>
            <a:r>
              <a:rPr lang="ja-JP" altLang="en-US" sz="1400" dirty="0"/>
              <a:t> </a:t>
            </a:r>
            <a:r>
              <a:rPr lang="en-US" altLang="ja-JP" sz="1400" dirty="0" smtClean="0"/>
              <a:t>wind speed to the northward</a:t>
            </a:r>
            <a:r>
              <a:rPr lang="ja-JP" altLang="en-US" sz="1400" dirty="0"/>
              <a:t> </a:t>
            </a:r>
            <a:r>
              <a:rPr lang="en-US" altLang="ja-JP" sz="1400" dirty="0" smtClean="0"/>
              <a:t> </a:t>
            </a:r>
            <a:endParaRPr lang="ja-JP" altLang="en-US" sz="1400" dirty="0"/>
          </a:p>
        </p:txBody>
      </p:sp>
      <p:sp>
        <p:nvSpPr>
          <p:cNvPr id="35" name="正方形/長方形 34"/>
          <p:cNvSpPr/>
          <p:nvPr/>
        </p:nvSpPr>
        <p:spPr>
          <a:xfrm>
            <a:off x="448777" y="3686390"/>
            <a:ext cx="178433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400" dirty="0" smtClean="0"/>
              <a:t>Enhancement of</a:t>
            </a:r>
            <a:r>
              <a:rPr lang="ja-JP" altLang="en-US" sz="1400" dirty="0"/>
              <a:t> </a:t>
            </a:r>
            <a:r>
              <a:rPr lang="en-US" altLang="ja-JP" sz="1400" dirty="0" smtClean="0"/>
              <a:t>jet stream </a:t>
            </a:r>
            <a:endParaRPr lang="ja-JP" altLang="en-US" sz="1400" dirty="0"/>
          </a:p>
        </p:txBody>
      </p:sp>
      <p:sp>
        <p:nvSpPr>
          <p:cNvPr id="11" name="フッター プレースホルダー 10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97th AMS Annual Meeting</a:t>
            </a:r>
            <a:endParaRPr lang="ja-JP" altLang="en-US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397407" y="5003067"/>
            <a:ext cx="3509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rgbClr val="0000FF"/>
                </a:solidFill>
              </a:rPr>
              <a:t>U</a:t>
            </a:r>
            <a:endParaRPr kumimoji="1" lang="ja-JP" altLang="en-US" dirty="0">
              <a:solidFill>
                <a:srgbClr val="0000FF"/>
              </a:solidFill>
            </a:endParaRP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2621033" y="5003067"/>
            <a:ext cx="3509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rgbClr val="0000FF"/>
                </a:solidFill>
              </a:rPr>
              <a:t>V</a:t>
            </a:r>
            <a:endParaRPr kumimoji="1" lang="ja-JP" altLang="en-US" dirty="0">
              <a:solidFill>
                <a:srgbClr val="0000FF"/>
              </a:solidFill>
            </a:endParaRP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107505" y="5711845"/>
            <a:ext cx="4385906" cy="86177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Analyzed field of U-component and V-component winds around Japan          </a:t>
            </a:r>
            <a:r>
              <a:rPr lang="en-US" altLang="ja-JP" sz="1400" dirty="0"/>
              <a:t>(Zonal mean meridional cross </a:t>
            </a:r>
            <a:r>
              <a:rPr lang="en-US" altLang="ja-JP" sz="1400" dirty="0" smtClean="0"/>
              <a:t>sections: </a:t>
            </a:r>
            <a:r>
              <a:rPr kumimoji="1" lang="en-US" altLang="ja-JP" sz="1400" dirty="0" smtClean="0"/>
              <a:t>TEST-CNTL) </a:t>
            </a:r>
            <a:endParaRPr kumimoji="1" lang="ja-JP" altLang="en-US" sz="1400" dirty="0"/>
          </a:p>
        </p:txBody>
      </p:sp>
      <p:sp>
        <p:nvSpPr>
          <p:cNvPr id="29" name="右中かっこ 28"/>
          <p:cNvSpPr/>
          <p:nvPr/>
        </p:nvSpPr>
        <p:spPr>
          <a:xfrm rot="3943858">
            <a:off x="5990910" y="2242345"/>
            <a:ext cx="182822" cy="815083"/>
          </a:xfrm>
          <a:prstGeom prst="rightBrac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6300192" y="2564904"/>
            <a:ext cx="1800200" cy="400110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2000" dirty="0" smtClean="0">
                <a:solidFill>
                  <a:srgbClr val="7030A0"/>
                </a:solidFill>
              </a:rPr>
              <a:t>6% improved</a:t>
            </a:r>
            <a:endParaRPr kumimoji="1" lang="ja-JP" altLang="en-US" sz="2000" dirty="0">
              <a:solidFill>
                <a:srgbClr val="7030A0"/>
              </a:solidFill>
            </a:endParaRPr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4926862" y="1952642"/>
            <a:ext cx="874450" cy="400110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2000" dirty="0" smtClean="0">
                <a:solidFill>
                  <a:srgbClr val="7030A0"/>
                </a:solidFill>
              </a:rPr>
              <a:t>Slight</a:t>
            </a:r>
            <a:endParaRPr kumimoji="1" lang="ja-JP" altLang="en-US" sz="20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1000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0"/>
            <a:ext cx="4572000" cy="548680"/>
          </a:xfrm>
        </p:spPr>
        <p:txBody>
          <a:bodyPr/>
          <a:lstStyle/>
          <a:p>
            <a:pPr algn="l"/>
            <a:r>
              <a:rPr kumimoji="1" lang="en-US" altLang="ja-JP" sz="4000" dirty="0" smtClean="0"/>
              <a:t>Himawari-8 </a:t>
            </a:r>
            <a:r>
              <a:rPr lang="en-US" altLang="ja-JP" sz="4000" dirty="0" smtClean="0"/>
              <a:t>CSR</a:t>
            </a:r>
            <a:r>
              <a:rPr kumimoji="1" lang="en-US" altLang="ja-JP" sz="4000" dirty="0" smtClean="0"/>
              <a:t> (G)</a:t>
            </a:r>
            <a:endParaRPr kumimoji="1" lang="ja-JP" altLang="en-US" sz="40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0" y="593600"/>
            <a:ext cx="3944434" cy="5931744"/>
          </a:xfrm>
        </p:spPr>
        <p:txBody>
          <a:bodyPr/>
          <a:lstStyle/>
          <a:p>
            <a:pPr marL="0" indent="0">
              <a:buNone/>
            </a:pPr>
            <a:r>
              <a:rPr kumimoji="1" lang="en-US" altLang="ja-JP" sz="2000" u="sng" dirty="0" smtClean="0"/>
              <a:t>Data Usage:</a:t>
            </a:r>
          </a:p>
          <a:p>
            <a:pPr marL="180975" indent="-180975"/>
            <a:r>
              <a:rPr lang="en-US" altLang="ja-JP" sz="2000" dirty="0" smtClean="0"/>
              <a:t>Band 8 (Land, Ocean), Band 9 and 10 (only Ocean)</a:t>
            </a:r>
          </a:p>
          <a:p>
            <a:pPr marL="180975" indent="-180975"/>
            <a:r>
              <a:rPr lang="en-US" altLang="ja-JP" sz="2000" dirty="0" smtClean="0"/>
              <a:t>Averaged grid scale is changed from 64 km to 32km.</a:t>
            </a:r>
          </a:p>
          <a:p>
            <a:pPr marL="0" indent="0">
              <a:buNone/>
            </a:pPr>
            <a:r>
              <a:rPr kumimoji="1" lang="en-US" altLang="ja-JP" sz="2000" u="sng" dirty="0" smtClean="0"/>
              <a:t>Quality Control:</a:t>
            </a:r>
            <a:endParaRPr kumimoji="1" lang="en-US" altLang="ja-JP" sz="2000" u="sng" dirty="0"/>
          </a:p>
          <a:p>
            <a:pPr marL="180975" indent="-180975"/>
            <a:r>
              <a:rPr kumimoji="1" lang="en-US" altLang="ja-JP" sz="2000" dirty="0" smtClean="0"/>
              <a:t>Stop thinning in time, i.e. hourly data </a:t>
            </a:r>
            <a:r>
              <a:rPr lang="en-US" altLang="ja-JP" sz="2000" dirty="0" smtClean="0"/>
              <a:t>are assimilated.</a:t>
            </a:r>
            <a:endParaRPr kumimoji="1" lang="en-US" altLang="ja-JP" sz="2000" dirty="0" smtClean="0"/>
          </a:p>
          <a:p>
            <a:pPr marL="180975" indent="-180975"/>
            <a:r>
              <a:rPr kumimoji="1" lang="en-US" altLang="ja-JP" sz="2000" dirty="0" smtClean="0"/>
              <a:t>Band 13 is used to detect the area of low clouds.</a:t>
            </a:r>
          </a:p>
          <a:p>
            <a:pPr marL="581025" lvl="1" indent="-180975"/>
            <a:r>
              <a:rPr lang="en-US" altLang="ja-JP" sz="1600" dirty="0" smtClean="0"/>
              <a:t>B08:≥55%, B09:≥60%</a:t>
            </a:r>
            <a:r>
              <a:rPr lang="en-US" altLang="ja-JP" sz="1600" dirty="0"/>
              <a:t>, </a:t>
            </a:r>
            <a:r>
              <a:rPr lang="en-US" altLang="ja-JP" sz="1600" dirty="0" smtClean="0"/>
              <a:t>B10:</a:t>
            </a:r>
            <a:r>
              <a:rPr lang="en-US" altLang="ja-JP" sz="1600" dirty="0"/>
              <a:t>≥</a:t>
            </a:r>
            <a:r>
              <a:rPr lang="en-US" altLang="ja-JP" sz="1600" dirty="0" smtClean="0"/>
              <a:t>65%</a:t>
            </a:r>
          </a:p>
          <a:p>
            <a:pPr marL="0" indent="0">
              <a:buNone/>
            </a:pPr>
            <a:r>
              <a:rPr lang="en-US" altLang="ja-JP" sz="2000" u="sng" dirty="0"/>
              <a:t>Impacts on Analysis and </a:t>
            </a:r>
            <a:r>
              <a:rPr lang="en-US" altLang="ja-JP" sz="2000" u="sng" dirty="0" smtClean="0"/>
              <a:t>Forecasts</a:t>
            </a:r>
            <a:endParaRPr kumimoji="1" lang="en-US" altLang="ja-JP" sz="2000" u="sng" dirty="0" smtClean="0"/>
          </a:p>
          <a:p>
            <a:pPr marL="180975" indent="-180975"/>
            <a:r>
              <a:rPr kumimoji="1" lang="en-US" altLang="ja-JP" sz="2000" dirty="0" smtClean="0"/>
              <a:t>Humidity fields in troposphere are improved.</a:t>
            </a:r>
          </a:p>
          <a:p>
            <a:pPr marL="180975" indent="-180975"/>
            <a:r>
              <a:rPr kumimoji="1" lang="en-US" altLang="ja-JP" sz="2000" dirty="0" smtClean="0"/>
              <a:t>Forecasts fields of T, U, </a:t>
            </a:r>
            <a:r>
              <a:rPr lang="en-US" altLang="ja-JP" sz="2000" dirty="0" smtClean="0"/>
              <a:t>Q </a:t>
            </a:r>
            <a:r>
              <a:rPr kumimoji="1" lang="en-US" altLang="ja-JP" sz="2000" dirty="0" smtClean="0"/>
              <a:t>over Japan are improved against RAOB and analysis.</a:t>
            </a:r>
          </a:p>
          <a:p>
            <a:pPr marL="180975" indent="-180975"/>
            <a:endParaRPr kumimoji="1" lang="ja-JP" altLang="en-US" sz="20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8588710" y="6528864"/>
            <a:ext cx="648072" cy="288032"/>
          </a:xfrm>
        </p:spPr>
        <p:txBody>
          <a:bodyPr/>
          <a:lstStyle/>
          <a:p>
            <a:pPr>
              <a:defRPr/>
            </a:pPr>
            <a:fld id="{148850EF-ECDA-4ECE-8DA7-C6B35CBD4662}" type="slidenum">
              <a:rPr lang="ja-JP" altLang="en-US" smtClean="0"/>
              <a:pPr>
                <a:defRPr/>
              </a:pPr>
              <a:t>12</a:t>
            </a:fld>
            <a:endParaRPr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2802" y="521593"/>
            <a:ext cx="2297430" cy="2095500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521594"/>
            <a:ext cx="2297430" cy="2095500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4427984" y="251356"/>
            <a:ext cx="21722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 smtClean="0"/>
              <a:t>Himawari8</a:t>
            </a:r>
            <a:r>
              <a:rPr kumimoji="1" lang="en-US" altLang="ja-JP" dirty="0" smtClean="0"/>
              <a:t> Band 8</a:t>
            </a:r>
            <a:endParaRPr kumimoji="1"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7020272" y="251356"/>
            <a:ext cx="1928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 smtClean="0"/>
              <a:t>MTSAT-2 IR3</a:t>
            </a:r>
            <a:endParaRPr kumimoji="1" lang="ja-JP" altLang="en-US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4822601" y="0"/>
            <a:ext cx="3390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Assimilated CSR data numbers</a:t>
            </a:r>
            <a:endParaRPr kumimoji="1" lang="ja-JP" altLang="en-US" dirty="0"/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3031" y="3096652"/>
            <a:ext cx="2412807" cy="1821131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0168" y="3068960"/>
            <a:ext cx="2374386" cy="1821131"/>
          </a:xfrm>
          <a:prstGeom prst="rect">
            <a:avLst/>
          </a:prstGeom>
        </p:spPr>
      </p:pic>
      <p:sp>
        <p:nvSpPr>
          <p:cNvPr id="12" name="テキスト ボックス 11"/>
          <p:cNvSpPr txBox="1"/>
          <p:nvPr/>
        </p:nvSpPr>
        <p:spPr>
          <a:xfrm>
            <a:off x="4537120" y="2617093"/>
            <a:ext cx="4534255" cy="61555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dirty="0"/>
              <a:t>Normalized changes in the STDV of </a:t>
            </a:r>
            <a:r>
              <a:rPr lang="en-US" altLang="ja-JP" dirty="0" err="1" smtClean="0"/>
              <a:t>OmB</a:t>
            </a:r>
            <a:endParaRPr lang="en-US" altLang="ja-JP" dirty="0" smtClean="0"/>
          </a:p>
          <a:p>
            <a:r>
              <a:rPr lang="en-US" altLang="ja-JP" sz="1600" dirty="0" smtClean="0"/>
              <a:t>(against Baseline (no Himawari8 nor MTSAT-2))</a:t>
            </a:r>
            <a:endParaRPr lang="ja-JP" altLang="en-US" sz="1600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7700600" y="4305526"/>
            <a:ext cx="1287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Data Num.</a:t>
            </a:r>
            <a:endParaRPr kumimoji="1" lang="ja-JP" altLang="en-US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4563122" y="4106506"/>
            <a:ext cx="19116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rgbClr val="FF0000"/>
                </a:solidFill>
              </a:rPr>
              <a:t>Red</a:t>
            </a:r>
            <a:r>
              <a:rPr lang="en-US" altLang="ja-JP" dirty="0" smtClean="0"/>
              <a:t>: Himawari8</a:t>
            </a:r>
          </a:p>
          <a:p>
            <a:r>
              <a:rPr kumimoji="1" lang="en-US" altLang="ja-JP" dirty="0" smtClean="0">
                <a:solidFill>
                  <a:srgbClr val="00B050"/>
                </a:solidFill>
              </a:rPr>
              <a:t>Green</a:t>
            </a:r>
            <a:r>
              <a:rPr kumimoji="1" lang="en-US" altLang="ja-JP" dirty="0" smtClean="0"/>
              <a:t>: MTSAT-2</a:t>
            </a:r>
            <a:endParaRPr kumimoji="1" lang="ja-JP" altLang="en-US" dirty="0"/>
          </a:p>
        </p:txBody>
      </p:sp>
      <p:pic>
        <p:nvPicPr>
          <p:cNvPr id="15" name="図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2802" y="5261770"/>
            <a:ext cx="1597998" cy="1608012"/>
          </a:xfrm>
          <a:prstGeom prst="rect">
            <a:avLst/>
          </a:prstGeom>
        </p:spPr>
      </p:pic>
      <p:pic>
        <p:nvPicPr>
          <p:cNvPr id="16" name="図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0800" y="5261770"/>
            <a:ext cx="1619798" cy="1584198"/>
          </a:xfrm>
          <a:prstGeom prst="rect">
            <a:avLst/>
          </a:prstGeom>
        </p:spPr>
      </p:pic>
      <p:pic>
        <p:nvPicPr>
          <p:cNvPr id="17" name="図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8104" y="5277893"/>
            <a:ext cx="1585310" cy="1567396"/>
          </a:xfrm>
          <a:prstGeom prst="rect">
            <a:avLst/>
          </a:prstGeom>
        </p:spPr>
      </p:pic>
      <p:sp>
        <p:nvSpPr>
          <p:cNvPr id="18" name="テキスト ボックス 17"/>
          <p:cNvSpPr txBox="1"/>
          <p:nvPr/>
        </p:nvSpPr>
        <p:spPr>
          <a:xfrm>
            <a:off x="3787938" y="5229200"/>
            <a:ext cx="7120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/>
              <a:t>100hPa</a:t>
            </a:r>
            <a:endParaRPr kumimoji="1" lang="ja-JP" altLang="en-US" sz="1200" dirty="0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3707904" y="6525344"/>
            <a:ext cx="7970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/>
              <a:t>1000hPa</a:t>
            </a:r>
            <a:endParaRPr kumimoji="1" lang="ja-JP" altLang="en-US" sz="1200" dirty="0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3787938" y="5816297"/>
            <a:ext cx="7120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/>
              <a:t>5</a:t>
            </a:r>
            <a:r>
              <a:rPr kumimoji="1" lang="en-US" altLang="ja-JP" sz="1200" dirty="0" smtClean="0"/>
              <a:t>00hPa</a:t>
            </a:r>
            <a:endParaRPr kumimoji="1" lang="ja-JP" altLang="en-US" sz="1200" dirty="0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5511517" y="5367699"/>
            <a:ext cx="325730" cy="369332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T</a:t>
            </a:r>
            <a:endParaRPr kumimoji="1" lang="ja-JP" altLang="en-US" dirty="0"/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7100942" y="5363924"/>
            <a:ext cx="351378" cy="369332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U</a:t>
            </a:r>
            <a:endParaRPr kumimoji="1" lang="ja-JP" altLang="en-US" dirty="0"/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8638758" y="5373216"/>
            <a:ext cx="364202" cy="369332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Q</a:t>
            </a:r>
            <a:endParaRPr kumimoji="1" lang="ja-JP" altLang="en-US" dirty="0"/>
          </a:p>
        </p:txBody>
      </p:sp>
      <p:pic>
        <p:nvPicPr>
          <p:cNvPr id="24" name="図 2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6192678"/>
            <a:ext cx="1904479" cy="652611"/>
          </a:xfrm>
          <a:prstGeom prst="rect">
            <a:avLst/>
          </a:prstGeom>
        </p:spPr>
      </p:pic>
      <p:sp>
        <p:nvSpPr>
          <p:cNvPr id="25" name="テキスト ボックス 24"/>
          <p:cNvSpPr txBox="1"/>
          <p:nvPr/>
        </p:nvSpPr>
        <p:spPr>
          <a:xfrm>
            <a:off x="4283968" y="4931876"/>
            <a:ext cx="489121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RMSE TEST-CTRL against RAOB over Japan</a:t>
            </a:r>
            <a:endParaRPr lang="ja-JP" altLang="en-US" sz="1600" dirty="0"/>
          </a:p>
        </p:txBody>
      </p:sp>
    </p:spTree>
    <p:extLst>
      <p:ext uri="{BB962C8B-B14F-4D97-AF65-F5344CB8AC3E}">
        <p14:creationId xmlns:p14="http://schemas.microsoft.com/office/powerpoint/2010/main" val="1028062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5496" y="0"/>
            <a:ext cx="3168352" cy="638944"/>
          </a:xfrm>
        </p:spPr>
        <p:txBody>
          <a:bodyPr/>
          <a:lstStyle/>
          <a:p>
            <a:r>
              <a:rPr kumimoji="1" lang="en-US" altLang="ja-JP" sz="4000" dirty="0" smtClean="0"/>
              <a:t>GPM/DPR (M)</a:t>
            </a:r>
            <a:endParaRPr kumimoji="1" lang="ja-JP" altLang="en-US" sz="40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-31713" y="1454100"/>
            <a:ext cx="3954705" cy="1148237"/>
          </a:xfrm>
        </p:spPr>
        <p:txBody>
          <a:bodyPr/>
          <a:lstStyle/>
          <a:p>
            <a:pPr marL="180975" indent="-180975"/>
            <a:r>
              <a:rPr lang="en-US" altLang="ja-JP" sz="2000" dirty="0" smtClean="0"/>
              <a:t>The same 1D+4DVar method for ground-based radar data assimilation is used.</a:t>
            </a:r>
          </a:p>
          <a:p>
            <a:pPr marL="581025" lvl="1" indent="-180975"/>
            <a:r>
              <a:rPr kumimoji="1" lang="en-US" altLang="ja-JP" sz="1600" dirty="0" smtClean="0"/>
              <a:t>Both </a:t>
            </a:r>
            <a:r>
              <a:rPr kumimoji="1" lang="en-US" altLang="ja-JP" sz="1600" dirty="0" err="1" smtClean="0"/>
              <a:t>KuPR</a:t>
            </a:r>
            <a:r>
              <a:rPr kumimoji="1" lang="en-US" altLang="ja-JP" sz="1600" dirty="0" smtClean="0"/>
              <a:t> and </a:t>
            </a:r>
            <a:r>
              <a:rPr kumimoji="1" lang="en-US" altLang="ja-JP" sz="1600" dirty="0" err="1" smtClean="0"/>
              <a:t>KaPR</a:t>
            </a:r>
            <a:r>
              <a:rPr kumimoji="1" lang="en-US" altLang="ja-JP" sz="1600" dirty="0" smtClean="0"/>
              <a:t> are used.</a:t>
            </a:r>
          </a:p>
          <a:p>
            <a:pPr marL="581025" lvl="1" indent="-180975"/>
            <a:r>
              <a:rPr lang="en-US" altLang="ja-JP" sz="1600" dirty="0" smtClean="0"/>
              <a:t>Liquid phase  data are only used.</a:t>
            </a:r>
            <a:endParaRPr kumimoji="1" lang="en-US" altLang="ja-JP" sz="1600" dirty="0" smtClean="0"/>
          </a:p>
          <a:p>
            <a:endParaRPr kumimoji="1" lang="ja-JP" altLang="en-US" sz="20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48850EF-ECDA-4ECE-8DA7-C6B35CBD4662}" type="slidenum">
              <a:rPr lang="ja-JP" altLang="en-US" smtClean="0"/>
              <a:pPr>
                <a:defRPr/>
              </a:pPr>
              <a:t>13</a:t>
            </a:fld>
            <a:endParaRPr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34092" y="3326586"/>
            <a:ext cx="2853732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ja-JP" sz="2400" b="1" u="sng" dirty="0">
                <a:solidFill>
                  <a:srgbClr val="0070C0"/>
                </a:solidFill>
                <a:cs typeface="Arial" panose="020B0604020202020204" pitchFamily="34" charset="0"/>
              </a:rPr>
              <a:t>CONTROL w/o DPR</a:t>
            </a:r>
            <a:endParaRPr lang="ja-JP" altLang="en-US" sz="2400" b="1" u="sng" dirty="0">
              <a:solidFill>
                <a:srgbClr val="0070C0"/>
              </a:solidFill>
              <a:cs typeface="Arial" panose="020B0604020202020204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3059832" y="3326586"/>
            <a:ext cx="2926060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ja-JP" sz="2400" b="1" u="sng" dirty="0" smtClean="0">
                <a:solidFill>
                  <a:srgbClr val="FF5050"/>
                </a:solidFill>
                <a:cs typeface="Arial" panose="020B0604020202020204" pitchFamily="34" charset="0"/>
              </a:rPr>
              <a:t>TEST with DPR</a:t>
            </a:r>
            <a:endParaRPr kumimoji="1" lang="ja-JP" altLang="en-US" sz="2400" b="1" u="sng" dirty="0">
              <a:solidFill>
                <a:srgbClr val="FF5050"/>
              </a:solidFill>
              <a:cs typeface="Arial" panose="020B0604020202020204" pitchFamily="34" charset="0"/>
            </a:endParaRPr>
          </a:p>
        </p:txBody>
      </p:sp>
      <p:sp>
        <p:nvSpPr>
          <p:cNvPr id="7" name="タイトル 7"/>
          <p:cNvSpPr txBox="1">
            <a:spLocks/>
          </p:cNvSpPr>
          <p:nvPr/>
        </p:nvSpPr>
        <p:spPr>
          <a:xfrm>
            <a:off x="2858952" y="6399379"/>
            <a:ext cx="6048672" cy="513617"/>
          </a:xfrm>
          <a:prstGeom prst="rect">
            <a:avLst/>
          </a:prstGeom>
        </p:spPr>
        <p:txBody>
          <a:bodyPr/>
          <a:lstStyle>
            <a:lvl1pPr algn="ctr" defTabSz="4404599" rtl="0" eaLnBrk="1" latinLnBrk="0" hangingPunct="1">
              <a:spcBef>
                <a:spcPct val="0"/>
              </a:spcBef>
              <a:buNone/>
              <a:defRPr kumimoji="1" sz="211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2800" b="1" dirty="0">
                <a:latin typeface="+mn-lt"/>
                <a:cs typeface="Arial" panose="020B0604020202020204" pitchFamily="34" charset="0"/>
              </a:rPr>
              <a:t>Lead time: </a:t>
            </a:r>
            <a:r>
              <a:rPr lang="en-US" altLang="ja-JP" sz="2800" b="1" dirty="0" smtClean="0">
                <a:latin typeface="+mn-lt"/>
                <a:cs typeface="Arial" panose="020B0604020202020204" pitchFamily="34" charset="0"/>
              </a:rPr>
              <a:t>33-hour </a:t>
            </a:r>
            <a:r>
              <a:rPr lang="en-US" altLang="ja-JP" sz="1800" b="1" dirty="0" smtClean="0">
                <a:latin typeface="+mn-lt"/>
                <a:cs typeface="Arial" panose="020B0604020202020204" pitchFamily="34" charset="0"/>
              </a:rPr>
              <a:t>Initial time: </a:t>
            </a:r>
            <a:r>
              <a:rPr lang="en-US" altLang="ja-JP" sz="1800" b="1" dirty="0">
                <a:latin typeface="+mn-lt"/>
                <a:cs typeface="Arial" panose="020B0604020202020204" pitchFamily="34" charset="0"/>
              </a:rPr>
              <a:t>2015-09-08 </a:t>
            </a:r>
            <a:r>
              <a:rPr lang="en-US" altLang="ja-JP" sz="1800" b="1" dirty="0" smtClean="0">
                <a:latin typeface="+mn-lt"/>
                <a:cs typeface="Arial" panose="020B0604020202020204" pitchFamily="34" charset="0"/>
              </a:rPr>
              <a:t>00UTC</a:t>
            </a:r>
            <a:endParaRPr lang="ja-JP" altLang="en-US" sz="1800" b="1" dirty="0">
              <a:latin typeface="+mn-lt"/>
              <a:cs typeface="Arial" panose="020B0604020202020204" pitchFamily="34" charset="0"/>
            </a:endParaRPr>
          </a:p>
        </p:txBody>
      </p:sp>
      <p:pic>
        <p:nvPicPr>
          <p:cNvPr id="8" name="Picture 2" descr="画像はありません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244" y="3679633"/>
            <a:ext cx="2880000" cy="2845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画像はありません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5892" y="3670688"/>
            <a:ext cx="2880000" cy="2845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画像はありません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8220" y="3679633"/>
            <a:ext cx="2880000" cy="2845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テキスト ボックス 10"/>
          <p:cNvSpPr txBox="1"/>
          <p:nvPr/>
        </p:nvSpPr>
        <p:spPr>
          <a:xfrm>
            <a:off x="6058221" y="3333875"/>
            <a:ext cx="2408365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en-US" altLang="ja-JP" sz="2400" b="1" u="sng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>OBSERVATION</a:t>
            </a:r>
            <a:endParaRPr kumimoji="1" lang="ja-JP" altLang="en-US" sz="2400" b="1" u="sng" dirty="0">
              <a:solidFill>
                <a:schemeClr val="tx1">
                  <a:lumMod val="50000"/>
                  <a:lumOff val="50000"/>
                </a:schemeClr>
              </a:solidFill>
              <a:cs typeface="Arial" panose="020B0604020202020204" pitchFamily="34" charset="0"/>
            </a:endParaRPr>
          </a:p>
        </p:txBody>
      </p:sp>
      <p:pic>
        <p:nvPicPr>
          <p:cNvPr id="13" name="図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2993" y="1708445"/>
            <a:ext cx="5137022" cy="1720555"/>
          </a:xfrm>
          <a:prstGeom prst="rect">
            <a:avLst/>
          </a:prstGeom>
        </p:spPr>
      </p:pic>
      <p:sp>
        <p:nvSpPr>
          <p:cNvPr id="14" name="テキスト ボックス 13"/>
          <p:cNvSpPr txBox="1"/>
          <p:nvPr/>
        </p:nvSpPr>
        <p:spPr>
          <a:xfrm>
            <a:off x="3923928" y="3059668"/>
            <a:ext cx="2287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7 Sep. 2015, 15UTC</a:t>
            </a:r>
            <a:endParaRPr kumimoji="1" lang="ja-JP" altLang="en-US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6532666" y="3068960"/>
            <a:ext cx="2287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8 Sep. 2015, 00UTC</a:t>
            </a:r>
            <a:endParaRPr kumimoji="1" lang="ja-JP" altLang="en-US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-31712" y="604784"/>
            <a:ext cx="3667608" cy="646331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ja-JP" dirty="0">
                <a:solidFill>
                  <a:srgbClr val="0054A7"/>
                </a:solidFill>
              </a:rPr>
              <a:t>JMA </a:t>
            </a:r>
            <a:r>
              <a:rPr lang="en-US" altLang="ja-JP" dirty="0" smtClean="0">
                <a:solidFill>
                  <a:srgbClr val="0054A7"/>
                </a:solidFill>
              </a:rPr>
              <a:t>is the first NWP center to use </a:t>
            </a:r>
            <a:r>
              <a:rPr lang="en-US" altLang="ja-JP" dirty="0">
                <a:solidFill>
                  <a:srgbClr val="0054A7"/>
                </a:solidFill>
              </a:rPr>
              <a:t>space-borne radar data operationally</a:t>
            </a:r>
            <a:r>
              <a:rPr lang="en-US" altLang="ja-JP" dirty="0" smtClean="0">
                <a:solidFill>
                  <a:srgbClr val="0054A7"/>
                </a:solidFill>
              </a:rPr>
              <a:t>.</a:t>
            </a:r>
            <a:endParaRPr lang="en-US" altLang="ja-JP" dirty="0">
              <a:solidFill>
                <a:srgbClr val="0054A7"/>
              </a:solidFill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4283968" y="1412776"/>
            <a:ext cx="41985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Path of GPM-core and simulated </a:t>
            </a:r>
            <a:r>
              <a:rPr kumimoji="1" lang="en-US" altLang="ja-JP" dirty="0" err="1" smtClean="0"/>
              <a:t>KuPR</a:t>
            </a:r>
            <a:endParaRPr kumimoji="1" lang="ja-JP" altLang="en-US" dirty="0"/>
          </a:p>
        </p:txBody>
      </p:sp>
      <p:pic>
        <p:nvPicPr>
          <p:cNvPr id="19" name="図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7" y="89288"/>
            <a:ext cx="5535176" cy="1323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737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5496" y="53752"/>
            <a:ext cx="3096344" cy="566936"/>
          </a:xfrm>
        </p:spPr>
        <p:txBody>
          <a:bodyPr/>
          <a:lstStyle/>
          <a:p>
            <a:r>
              <a:rPr kumimoji="1" lang="en-US" altLang="ja-JP" sz="4000" dirty="0" smtClean="0"/>
              <a:t>GPM/GMI(M)</a:t>
            </a:r>
            <a:endParaRPr kumimoji="1" lang="ja-JP" altLang="en-US" sz="40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-9309" y="836711"/>
            <a:ext cx="7322817" cy="3086021"/>
          </a:xfrm>
        </p:spPr>
        <p:txBody>
          <a:bodyPr/>
          <a:lstStyle/>
          <a:p>
            <a:pPr marL="265113" indent="-265113"/>
            <a:r>
              <a:rPr kumimoji="1" lang="en-US" altLang="ja-JP" sz="2000" dirty="0" smtClean="0"/>
              <a:t>GMI is the successor of TMI.</a:t>
            </a:r>
          </a:p>
          <a:p>
            <a:pPr marL="265113" indent="-265113"/>
            <a:r>
              <a:rPr lang="en-US" altLang="ja-JP" sz="2000" dirty="0"/>
              <a:t>In the pre-operation test for July 2014, </a:t>
            </a:r>
            <a:r>
              <a:rPr lang="en-US" altLang="ja-JP" sz="2000" dirty="0">
                <a:solidFill>
                  <a:srgbClr val="FF0000"/>
                </a:solidFill>
              </a:rPr>
              <a:t>GMI assimilation </a:t>
            </a:r>
            <a:r>
              <a:rPr lang="en-US" altLang="ja-JP" sz="2000" dirty="0"/>
              <a:t>were compared to the </a:t>
            </a:r>
            <a:r>
              <a:rPr lang="en-US" altLang="ja-JP" sz="2000" dirty="0">
                <a:solidFill>
                  <a:srgbClr val="00B050"/>
                </a:solidFill>
              </a:rPr>
              <a:t>TMI assimilation </a:t>
            </a:r>
            <a:r>
              <a:rPr lang="en-US" altLang="ja-JP" sz="2000" dirty="0"/>
              <a:t>and </a:t>
            </a:r>
            <a:r>
              <a:rPr lang="en-US" altLang="ja-JP" sz="2000" dirty="0">
                <a:solidFill>
                  <a:srgbClr val="0000FF"/>
                </a:solidFill>
              </a:rPr>
              <a:t>baseline (w/o GMI,TMI</a:t>
            </a:r>
            <a:r>
              <a:rPr lang="en-US" altLang="ja-JP" sz="2000" dirty="0" smtClean="0">
                <a:solidFill>
                  <a:srgbClr val="0000FF"/>
                </a:solidFill>
              </a:rPr>
              <a:t>)</a:t>
            </a:r>
          </a:p>
          <a:p>
            <a:pPr marL="265113" indent="-265113"/>
            <a:r>
              <a:rPr lang="en-US" altLang="ja-JP" sz="2000" dirty="0"/>
              <a:t>While GMI assimilation showed positive impact on precipitation forecast in its OSE with JMA’s </a:t>
            </a:r>
            <a:r>
              <a:rPr lang="en-US" altLang="ja-JP" sz="2000" dirty="0" err="1"/>
              <a:t>Meso</a:t>
            </a:r>
            <a:r>
              <a:rPr lang="en-US" altLang="ja-JP" sz="2000" dirty="0"/>
              <a:t> Scale Model, TMI assimilation showed the better impact.</a:t>
            </a:r>
          </a:p>
          <a:p>
            <a:pPr marL="265113" indent="-265113"/>
            <a:r>
              <a:rPr lang="en-US" altLang="ja-JP" sz="2000" dirty="0"/>
              <a:t>Because of the observation frequency difference, It was inferred “The more frequent observation provides the better forecast”</a:t>
            </a:r>
          </a:p>
          <a:p>
            <a:pPr marL="265113" indent="-265113"/>
            <a:endParaRPr lang="en-US" altLang="ja-JP" sz="2000" dirty="0" smtClean="0">
              <a:solidFill>
                <a:srgbClr val="0000FF"/>
              </a:solidFill>
            </a:endParaRPr>
          </a:p>
          <a:p>
            <a:pPr marL="265113" indent="-265113"/>
            <a:endParaRPr kumimoji="1" lang="ja-JP" altLang="en-US" sz="20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48850EF-ECDA-4ECE-8DA7-C6B35CBD4662}" type="slidenum">
              <a:rPr lang="ja-JP" altLang="en-US" smtClean="0"/>
              <a:pPr>
                <a:defRPr/>
              </a:pPr>
              <a:t>14</a:t>
            </a:fld>
            <a:endParaRPr lang="ja-JP" altLang="en-US" dirty="0"/>
          </a:p>
        </p:txBody>
      </p:sp>
      <p:graphicFrame>
        <p:nvGraphicFramePr>
          <p:cNvPr id="5" name="表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125050"/>
              </p:ext>
            </p:extLst>
          </p:nvPr>
        </p:nvGraphicFramePr>
        <p:xfrm>
          <a:off x="7451725" y="109909"/>
          <a:ext cx="1608138" cy="47180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04069"/>
                <a:gridCol w="804069"/>
              </a:tblGrid>
              <a:tr h="337004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b="1" dirty="0" smtClean="0"/>
                        <a:t>TMI</a:t>
                      </a:r>
                      <a:endParaRPr kumimoji="1" lang="ja-JP" altLang="en-US" sz="1400" b="1" dirty="0"/>
                    </a:p>
                  </a:txBody>
                  <a:tcPr marL="91438" marR="91438"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b="1" dirty="0" smtClean="0"/>
                        <a:t>GMI</a:t>
                      </a:r>
                      <a:endParaRPr kumimoji="1" lang="ja-JP" altLang="en-US" sz="1400" b="1" dirty="0"/>
                    </a:p>
                  </a:txBody>
                  <a:tcPr marL="91438" marR="91438" marT="45722" marB="45722"/>
                </a:tc>
              </a:tr>
              <a:tr h="337004"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400" dirty="0" smtClean="0"/>
                        <a:t>10.65V</a:t>
                      </a:r>
                      <a:endParaRPr kumimoji="1" lang="ja-JP" altLang="en-US" sz="1400" dirty="0"/>
                    </a:p>
                  </a:txBody>
                  <a:tcPr marL="91438" marR="91438" marT="45722" marB="45722"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400" b="1" dirty="0" smtClean="0"/>
                        <a:t>10.65V</a:t>
                      </a:r>
                      <a:endParaRPr kumimoji="1" lang="ja-JP" altLang="en-US" sz="1400" b="1" dirty="0"/>
                    </a:p>
                  </a:txBody>
                  <a:tcPr marL="91438" marR="91438" marT="45722" marB="45722"/>
                </a:tc>
              </a:tr>
              <a:tr h="337004"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400" dirty="0" smtClean="0"/>
                        <a:t>10.65H</a:t>
                      </a:r>
                      <a:endParaRPr kumimoji="1" lang="ja-JP" altLang="en-US" sz="1400" dirty="0"/>
                    </a:p>
                  </a:txBody>
                  <a:tcPr marL="91438" marR="91438" marT="45722" marB="45722"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400" b="1" dirty="0" smtClean="0"/>
                        <a:t>10.65H</a:t>
                      </a:r>
                      <a:endParaRPr kumimoji="1" lang="ja-JP" altLang="en-US" sz="1400" b="1" dirty="0"/>
                    </a:p>
                  </a:txBody>
                  <a:tcPr marL="91438" marR="91438" marT="45722" marB="45722"/>
                </a:tc>
              </a:tr>
              <a:tr h="337004"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400" dirty="0" smtClean="0"/>
                        <a:t>19.35V</a:t>
                      </a:r>
                      <a:endParaRPr kumimoji="1" lang="ja-JP" altLang="en-US" sz="1400" dirty="0"/>
                    </a:p>
                  </a:txBody>
                  <a:tcPr marL="91438" marR="91438" marT="45722" marB="45722"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400" b="1" dirty="0" smtClean="0">
                          <a:solidFill>
                            <a:srgbClr val="FF0000"/>
                          </a:solidFill>
                        </a:rPr>
                        <a:t>18.7V</a:t>
                      </a:r>
                      <a:endParaRPr kumimoji="1" lang="ja-JP" alt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 marL="91438" marR="91438" marT="45722" marB="45722"/>
                </a:tc>
              </a:tr>
              <a:tr h="337004"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400" dirty="0" smtClean="0"/>
                        <a:t>19.35H</a:t>
                      </a:r>
                      <a:endParaRPr kumimoji="1" lang="ja-JP" altLang="en-US" sz="1400" dirty="0"/>
                    </a:p>
                  </a:txBody>
                  <a:tcPr marL="91438" marR="91438" marT="45722" marB="45722"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400" b="1" dirty="0" smtClean="0"/>
                        <a:t>18.7H</a:t>
                      </a:r>
                      <a:endParaRPr kumimoji="1" lang="ja-JP" altLang="en-US" sz="1400" b="1" dirty="0"/>
                    </a:p>
                  </a:txBody>
                  <a:tcPr marL="91438" marR="91438" marT="45722" marB="45722"/>
                </a:tc>
              </a:tr>
              <a:tr h="337004"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400" dirty="0" smtClean="0"/>
                        <a:t>21.3V</a:t>
                      </a:r>
                      <a:endParaRPr kumimoji="1" lang="ja-JP" altLang="en-US" sz="1400" dirty="0"/>
                    </a:p>
                  </a:txBody>
                  <a:tcPr marL="91438" marR="91438" marT="45722" marB="45722"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400" b="1" dirty="0" smtClean="0">
                          <a:solidFill>
                            <a:srgbClr val="FF0000"/>
                          </a:solidFill>
                        </a:rPr>
                        <a:t>23.8V</a:t>
                      </a:r>
                      <a:endParaRPr kumimoji="1" lang="ja-JP" alt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 marL="91438" marR="91438" marT="45722" marB="45722"/>
                </a:tc>
              </a:tr>
              <a:tr h="337004"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400" dirty="0" smtClean="0"/>
                        <a:t>37V</a:t>
                      </a:r>
                      <a:endParaRPr kumimoji="1" lang="ja-JP" altLang="en-US" sz="1400" dirty="0"/>
                    </a:p>
                  </a:txBody>
                  <a:tcPr marL="91438" marR="91438" marT="45722" marB="45722"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400" b="1" dirty="0" smtClean="0">
                          <a:solidFill>
                            <a:srgbClr val="FF0000"/>
                          </a:solidFill>
                        </a:rPr>
                        <a:t>36.64V</a:t>
                      </a:r>
                      <a:endParaRPr kumimoji="1" lang="ja-JP" alt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 marL="91438" marR="91438" marT="45722" marB="45722"/>
                </a:tc>
              </a:tr>
              <a:tr h="337004"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400" dirty="0" smtClean="0"/>
                        <a:t>37H</a:t>
                      </a:r>
                      <a:endParaRPr kumimoji="1" lang="ja-JP" altLang="en-US" sz="1400" dirty="0"/>
                    </a:p>
                  </a:txBody>
                  <a:tcPr marL="91438" marR="91438" marT="45722" marB="45722"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400" b="1" dirty="0" smtClean="0"/>
                        <a:t>36.64H</a:t>
                      </a:r>
                      <a:endParaRPr kumimoji="1" lang="ja-JP" altLang="en-US" sz="1400" b="1" dirty="0"/>
                    </a:p>
                  </a:txBody>
                  <a:tcPr marL="91438" marR="91438" marT="45722" marB="45722"/>
                </a:tc>
              </a:tr>
              <a:tr h="337004"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400" dirty="0" smtClean="0"/>
                        <a:t>85.5V</a:t>
                      </a:r>
                      <a:endParaRPr kumimoji="1" lang="ja-JP" altLang="en-US" sz="1400" dirty="0"/>
                    </a:p>
                  </a:txBody>
                  <a:tcPr marL="91438" marR="91438" marT="45722" marB="45722"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400" b="1" dirty="0" smtClean="0">
                          <a:solidFill>
                            <a:srgbClr val="FF0000"/>
                          </a:solidFill>
                        </a:rPr>
                        <a:t>89V</a:t>
                      </a:r>
                      <a:endParaRPr kumimoji="1" lang="ja-JP" alt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 marL="91438" marR="91438" marT="45722" marB="45722"/>
                </a:tc>
              </a:tr>
              <a:tr h="337004"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400" dirty="0" smtClean="0"/>
                        <a:t>85.5H</a:t>
                      </a:r>
                      <a:endParaRPr kumimoji="1" lang="ja-JP" altLang="en-US" sz="1400" dirty="0"/>
                    </a:p>
                  </a:txBody>
                  <a:tcPr marL="91438" marR="91438" marT="45722" marB="45722"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400" b="1" dirty="0" smtClean="0"/>
                        <a:t>89H</a:t>
                      </a:r>
                      <a:endParaRPr kumimoji="1" lang="ja-JP" altLang="en-US" sz="1400" b="1" dirty="0"/>
                    </a:p>
                  </a:txBody>
                  <a:tcPr marL="91438" marR="91438" marT="45722" marB="45722"/>
                </a:tc>
              </a:tr>
              <a:tr h="337004">
                <a:tc>
                  <a:txBody>
                    <a:bodyPr/>
                    <a:lstStyle/>
                    <a:p>
                      <a:pPr algn="r"/>
                      <a:endParaRPr kumimoji="1" lang="ja-JP" altLang="en-US" sz="1400" dirty="0"/>
                    </a:p>
                  </a:txBody>
                  <a:tcPr marL="91438" marR="91438" marT="45722" marB="45722"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400" b="1" dirty="0" smtClean="0">
                          <a:solidFill>
                            <a:schemeClr val="tx1"/>
                          </a:solidFill>
                        </a:rPr>
                        <a:t>166V</a:t>
                      </a:r>
                      <a:endParaRPr kumimoji="1" lang="ja-JP" alt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L="91438" marR="91438" marT="45722" marB="45722"/>
                </a:tc>
              </a:tr>
              <a:tr h="337004">
                <a:tc>
                  <a:txBody>
                    <a:bodyPr/>
                    <a:lstStyle/>
                    <a:p>
                      <a:pPr algn="r"/>
                      <a:endParaRPr kumimoji="1" lang="ja-JP" altLang="en-US" sz="1400"/>
                    </a:p>
                  </a:txBody>
                  <a:tcPr marL="91438" marR="91438" marT="45722" marB="45722"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400" b="1" dirty="0" smtClean="0">
                          <a:solidFill>
                            <a:schemeClr val="tx1"/>
                          </a:solidFill>
                        </a:rPr>
                        <a:t>166H</a:t>
                      </a:r>
                      <a:endParaRPr kumimoji="1" lang="ja-JP" alt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L="91438" marR="91438" marT="45722" marB="45722"/>
                </a:tc>
              </a:tr>
              <a:tr h="337004">
                <a:tc>
                  <a:txBody>
                    <a:bodyPr/>
                    <a:lstStyle/>
                    <a:p>
                      <a:pPr algn="r"/>
                      <a:endParaRPr kumimoji="1" lang="ja-JP" altLang="en-US" sz="1400"/>
                    </a:p>
                  </a:txBody>
                  <a:tcPr marL="91438" marR="91438" marT="45722" marB="45722"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400" b="1" dirty="0" smtClean="0">
                          <a:solidFill>
                            <a:srgbClr val="FF0000"/>
                          </a:solidFill>
                        </a:rPr>
                        <a:t>183+3V</a:t>
                      </a:r>
                      <a:endParaRPr kumimoji="1" lang="ja-JP" alt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 marL="91438" marR="91438" marT="45722" marB="45722"/>
                </a:tc>
              </a:tr>
              <a:tr h="337004">
                <a:tc>
                  <a:txBody>
                    <a:bodyPr/>
                    <a:lstStyle/>
                    <a:p>
                      <a:pPr algn="r"/>
                      <a:endParaRPr kumimoji="1" lang="ja-JP" altLang="en-US" sz="1400" dirty="0"/>
                    </a:p>
                  </a:txBody>
                  <a:tcPr marL="91438" marR="91438" marT="45722" marB="45722"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400" b="1" dirty="0" smtClean="0">
                          <a:solidFill>
                            <a:srgbClr val="FF0000"/>
                          </a:solidFill>
                        </a:rPr>
                        <a:t>183+7V</a:t>
                      </a:r>
                      <a:endParaRPr kumimoji="1" lang="ja-JP" alt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 marL="91438" marR="91438" marT="45722" marB="45722"/>
                </a:tc>
              </a:tr>
            </a:tbl>
          </a:graphicData>
        </a:graphic>
      </p:graphicFrame>
      <p:sp>
        <p:nvSpPr>
          <p:cNvPr id="6" name="テキスト ボックス 4"/>
          <p:cNvSpPr txBox="1">
            <a:spLocks noChangeArrowheads="1"/>
          </p:cNvSpPr>
          <p:nvPr/>
        </p:nvSpPr>
        <p:spPr bwMode="auto">
          <a:xfrm>
            <a:off x="7524750" y="4726359"/>
            <a:ext cx="15113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ja-JP" sz="1400" b="1" smtClean="0">
                <a:solidFill>
                  <a:prstClr val="black"/>
                </a:solidFill>
              </a:rPr>
              <a:t>Central frequency [GHz]</a:t>
            </a:r>
            <a:endParaRPr lang="ja-JP" altLang="en-US" sz="1400" b="1" smtClean="0">
              <a:solidFill>
                <a:prstClr val="black"/>
              </a:solidFill>
            </a:endParaRPr>
          </a:p>
        </p:txBody>
      </p:sp>
      <p:sp>
        <p:nvSpPr>
          <p:cNvPr id="7" name="テキスト ボックス 2"/>
          <p:cNvSpPr txBox="1">
            <a:spLocks noChangeArrowheads="1"/>
          </p:cNvSpPr>
          <p:nvPr/>
        </p:nvSpPr>
        <p:spPr bwMode="auto">
          <a:xfrm>
            <a:off x="7510511" y="5203601"/>
            <a:ext cx="146631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ja-JP" sz="1600" dirty="0" smtClean="0">
                <a:solidFill>
                  <a:srgbClr val="FF0000"/>
                </a:solidFill>
              </a:rPr>
              <a:t>Red: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ja-JP" sz="1600" dirty="0" smtClean="0">
                <a:solidFill>
                  <a:srgbClr val="FF0000"/>
                </a:solidFill>
              </a:rPr>
              <a:t>for assimilation</a:t>
            </a:r>
            <a:endParaRPr lang="ja-JP" altLang="en-US" sz="1600" dirty="0" smtClean="0">
              <a:solidFill>
                <a:srgbClr val="FF0000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20027"/>
          <a:stretch/>
        </p:blipFill>
        <p:spPr bwMode="auto">
          <a:xfrm>
            <a:off x="4560581" y="4365104"/>
            <a:ext cx="2867331" cy="1947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テキスト ボックス 11"/>
          <p:cNvSpPr txBox="1">
            <a:spLocks noChangeArrowheads="1"/>
          </p:cNvSpPr>
          <p:nvPr/>
        </p:nvSpPr>
        <p:spPr bwMode="auto">
          <a:xfrm>
            <a:off x="4818514" y="3994346"/>
            <a:ext cx="255711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b="1" dirty="0" smtClean="0">
                <a:solidFill>
                  <a:prstClr val="black"/>
                </a:solidFill>
              </a:rPr>
              <a:t>Thread Score 1mm/</a:t>
            </a:r>
            <a:r>
              <a:rPr lang="en-US" altLang="ja-JP" b="1" dirty="0" err="1" smtClean="0">
                <a:solidFill>
                  <a:prstClr val="black"/>
                </a:solidFill>
              </a:rPr>
              <a:t>hr</a:t>
            </a:r>
            <a:endParaRPr lang="ja-JP" altLang="en-US" b="1" dirty="0">
              <a:solidFill>
                <a:prstClr val="black"/>
              </a:solidFill>
            </a:endParaRPr>
          </a:p>
        </p:txBody>
      </p:sp>
      <p:sp>
        <p:nvSpPr>
          <p:cNvPr id="10" name="テキスト ボックス 12"/>
          <p:cNvSpPr txBox="1">
            <a:spLocks noChangeArrowheads="1"/>
          </p:cNvSpPr>
          <p:nvPr/>
        </p:nvSpPr>
        <p:spPr bwMode="auto">
          <a:xfrm>
            <a:off x="5044385" y="6193955"/>
            <a:ext cx="226912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ja-JP" sz="1600" b="1" dirty="0" smtClean="0">
                <a:solidFill>
                  <a:prstClr val="black"/>
                </a:solidFill>
              </a:rPr>
              <a:t>Forecast hour</a:t>
            </a:r>
            <a:endParaRPr lang="ja-JP" altLang="en-US" sz="1600" b="1" dirty="0">
              <a:solidFill>
                <a:prstClr val="black"/>
              </a:solidFill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5974680" y="4514794"/>
            <a:ext cx="133882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rgbClr val="FF0000"/>
                </a:solidFill>
              </a:rPr>
              <a:t>GMI	---</a:t>
            </a:r>
          </a:p>
          <a:p>
            <a:r>
              <a:rPr kumimoji="1" lang="en-US" altLang="ja-JP" dirty="0" smtClean="0">
                <a:solidFill>
                  <a:srgbClr val="00B050"/>
                </a:solidFill>
              </a:rPr>
              <a:t>TMI	---</a:t>
            </a:r>
          </a:p>
          <a:p>
            <a:r>
              <a:rPr lang="en-US" altLang="ja-JP" dirty="0" smtClean="0">
                <a:solidFill>
                  <a:srgbClr val="0000FF"/>
                </a:solidFill>
              </a:rPr>
              <a:t>Baseline	---</a:t>
            </a:r>
            <a:endParaRPr kumimoji="1" lang="ja-JP" altLang="en-US" dirty="0">
              <a:solidFill>
                <a:srgbClr val="0000FF"/>
              </a:solidFill>
            </a:endParaRPr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280619"/>
            <a:ext cx="2255838" cy="224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図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444" y="4280619"/>
            <a:ext cx="2243137" cy="224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テキスト ボックス 13"/>
          <p:cNvSpPr txBox="1"/>
          <p:nvPr/>
        </p:nvSpPr>
        <p:spPr>
          <a:xfrm>
            <a:off x="1381340" y="3922733"/>
            <a:ext cx="1980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Used data counts</a:t>
            </a:r>
            <a:endParaRPr kumimoji="1" lang="ja-JP" altLang="en-US" dirty="0"/>
          </a:p>
        </p:txBody>
      </p:sp>
      <p:sp>
        <p:nvSpPr>
          <p:cNvPr id="15" name="正方形/長方形 14"/>
          <p:cNvSpPr/>
          <p:nvPr/>
        </p:nvSpPr>
        <p:spPr>
          <a:xfrm>
            <a:off x="319722" y="4506698"/>
            <a:ext cx="6206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b="1" dirty="0">
                <a:solidFill>
                  <a:schemeClr val="bg1"/>
                </a:solidFill>
              </a:rPr>
              <a:t>GMI</a:t>
            </a:r>
            <a:endParaRPr lang="ja-JP" altLang="en-US" b="1" dirty="0">
              <a:solidFill>
                <a:schemeClr val="bg1"/>
              </a:solidFill>
            </a:endParaRPr>
          </a:p>
        </p:txBody>
      </p:sp>
      <p:sp>
        <p:nvSpPr>
          <p:cNvPr id="16" name="正方形/長方形 15"/>
          <p:cNvSpPr/>
          <p:nvPr/>
        </p:nvSpPr>
        <p:spPr>
          <a:xfrm>
            <a:off x="2623978" y="4506698"/>
            <a:ext cx="5822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b="1" dirty="0">
                <a:solidFill>
                  <a:schemeClr val="bg1"/>
                </a:solidFill>
              </a:rPr>
              <a:t>TMI</a:t>
            </a:r>
            <a:endParaRPr lang="ja-JP" alt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9027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5496" y="0"/>
            <a:ext cx="5976664" cy="620688"/>
          </a:xfrm>
        </p:spPr>
        <p:txBody>
          <a:bodyPr/>
          <a:lstStyle/>
          <a:p>
            <a:r>
              <a:rPr kumimoji="1" lang="en-US" altLang="ja-JP" sz="4000" dirty="0" smtClean="0"/>
              <a:t>GNSS Radio Occultation (M)</a:t>
            </a:r>
            <a:endParaRPr kumimoji="1" lang="ja-JP" altLang="en-US" sz="40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48850EF-ECDA-4ECE-8DA7-C6B35CBD4662}" type="slidenum">
              <a:rPr lang="ja-JP" altLang="en-US" smtClean="0"/>
              <a:pPr>
                <a:defRPr/>
              </a:pPr>
              <a:t>15</a:t>
            </a:fld>
            <a:endParaRPr lang="ja-JP" altLang="en-US" dirty="0"/>
          </a:p>
        </p:txBody>
      </p:sp>
      <p:pic>
        <p:nvPicPr>
          <p:cNvPr id="7" name="Picture 3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688355"/>
            <a:ext cx="2039937" cy="166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1618" y="688355"/>
            <a:ext cx="2033588" cy="164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テキスト ボックス 4"/>
          <p:cNvSpPr txBox="1"/>
          <p:nvPr/>
        </p:nvSpPr>
        <p:spPr bwMode="auto">
          <a:xfrm>
            <a:off x="5004048" y="681856"/>
            <a:ext cx="1008062" cy="40005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altLang="ja-JP" sz="2000" dirty="0">
                <a:latin typeface="+mn-lt"/>
                <a:ea typeface="ＭＳ Ｐゴシック" pitchFamily="4" charset="-128"/>
              </a:rPr>
              <a:t>03UTC</a:t>
            </a:r>
            <a:endParaRPr lang="ja-JP" altLang="en-US" sz="2000" dirty="0">
              <a:latin typeface="+mn-lt"/>
              <a:ea typeface="ＭＳ Ｐゴシック" pitchFamily="4" charset="-128"/>
            </a:endParaRPr>
          </a:p>
        </p:txBody>
      </p:sp>
      <p:sp>
        <p:nvSpPr>
          <p:cNvPr id="6" name="テキスト ボックス 5"/>
          <p:cNvSpPr txBox="1"/>
          <p:nvPr/>
        </p:nvSpPr>
        <p:spPr bwMode="auto">
          <a:xfrm>
            <a:off x="6969270" y="681856"/>
            <a:ext cx="1008062" cy="40005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altLang="ja-JP" sz="2000" dirty="0">
                <a:latin typeface="+mn-lt"/>
                <a:ea typeface="ＭＳ Ｐゴシック" pitchFamily="4" charset="-128"/>
              </a:rPr>
              <a:t>15UTC</a:t>
            </a:r>
            <a:endParaRPr lang="ja-JP" altLang="en-US" sz="2000" dirty="0">
              <a:latin typeface="+mn-lt"/>
              <a:ea typeface="ＭＳ Ｐゴシック" pitchFamily="4" charset="-128"/>
            </a:endParaRPr>
          </a:p>
        </p:txBody>
      </p:sp>
      <p:grpSp>
        <p:nvGrpSpPr>
          <p:cNvPr id="21" name="グループ化 20"/>
          <p:cNvGrpSpPr/>
          <p:nvPr/>
        </p:nvGrpSpPr>
        <p:grpSpPr>
          <a:xfrm>
            <a:off x="4812759" y="2276872"/>
            <a:ext cx="4367753" cy="703857"/>
            <a:chOff x="2644775" y="5770563"/>
            <a:chExt cx="4430713" cy="722312"/>
          </a:xfrm>
        </p:grpSpPr>
        <p:sp>
          <p:nvSpPr>
            <p:cNvPr id="9" name="テキスト ボックス 8"/>
            <p:cNvSpPr txBox="1"/>
            <p:nvPr/>
          </p:nvSpPr>
          <p:spPr bwMode="auto">
            <a:xfrm>
              <a:off x="2859088" y="6092825"/>
              <a:ext cx="1225550" cy="400050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/>
            <a:p>
              <a:pPr eaLnBrk="1" hangingPunct="1">
                <a:defRPr/>
              </a:pPr>
              <a:r>
                <a:rPr lang="en-US" altLang="ja-JP" sz="2000" b="1" dirty="0" err="1">
                  <a:solidFill>
                    <a:srgbClr val="FF8000"/>
                  </a:solidFill>
                  <a:latin typeface="+mn-lt"/>
                  <a:ea typeface="ＭＳ Ｐゴシック" pitchFamily="4" charset="-128"/>
                </a:rPr>
                <a:t>Metop</a:t>
              </a:r>
              <a:r>
                <a:rPr lang="en-US" altLang="ja-JP" sz="2000" b="1" dirty="0">
                  <a:solidFill>
                    <a:srgbClr val="FF8000"/>
                  </a:solidFill>
                  <a:latin typeface="+mn-lt"/>
                  <a:ea typeface="ＭＳ Ｐゴシック" pitchFamily="4" charset="-128"/>
                </a:rPr>
                <a:t>-A</a:t>
              </a:r>
              <a:endParaRPr lang="ja-JP" altLang="en-US" sz="2000" b="1" dirty="0">
                <a:solidFill>
                  <a:srgbClr val="FF8000"/>
                </a:solidFill>
                <a:latin typeface="+mn-lt"/>
                <a:ea typeface="ＭＳ Ｐゴシック" pitchFamily="4" charset="-128"/>
              </a:endParaRPr>
            </a:p>
          </p:txBody>
        </p:sp>
        <p:sp>
          <p:nvSpPr>
            <p:cNvPr id="10" name="テキスト ボックス 9"/>
            <p:cNvSpPr txBox="1"/>
            <p:nvPr/>
          </p:nvSpPr>
          <p:spPr bwMode="auto">
            <a:xfrm>
              <a:off x="2874963" y="5770563"/>
              <a:ext cx="1079500" cy="400050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/>
            <a:p>
              <a:pPr eaLnBrk="1" hangingPunct="1">
                <a:defRPr/>
              </a:pPr>
              <a:r>
                <a:rPr lang="en-US" altLang="ja-JP" sz="2000" b="1" dirty="0">
                  <a:solidFill>
                    <a:srgbClr val="5050FF"/>
                  </a:solidFill>
                  <a:latin typeface="+mn-lt"/>
                  <a:ea typeface="ＭＳ Ｐゴシック" pitchFamily="4" charset="-128"/>
                </a:rPr>
                <a:t>COSMIC</a:t>
              </a:r>
              <a:endParaRPr lang="ja-JP" altLang="en-US" sz="2000" b="1" dirty="0">
                <a:solidFill>
                  <a:srgbClr val="5050FF"/>
                </a:solidFill>
                <a:latin typeface="+mn-lt"/>
                <a:ea typeface="ＭＳ Ｐゴシック" pitchFamily="4" charset="-128"/>
              </a:endParaRPr>
            </a:p>
          </p:txBody>
        </p:sp>
        <p:sp>
          <p:nvSpPr>
            <p:cNvPr id="11" name="円/楕円 10"/>
            <p:cNvSpPr/>
            <p:nvPr/>
          </p:nvSpPr>
          <p:spPr bwMode="auto">
            <a:xfrm flipV="1">
              <a:off x="2644775" y="6237288"/>
              <a:ext cx="144463" cy="142875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ja-JP" altLang="en-US">
                <a:solidFill>
                  <a:srgbClr val="FF8000"/>
                </a:solidFill>
              </a:endParaRPr>
            </a:p>
          </p:txBody>
        </p:sp>
        <p:sp>
          <p:nvSpPr>
            <p:cNvPr id="12" name="円/楕円 11"/>
            <p:cNvSpPr/>
            <p:nvPr/>
          </p:nvSpPr>
          <p:spPr bwMode="auto">
            <a:xfrm>
              <a:off x="2659063" y="5915025"/>
              <a:ext cx="142875" cy="144463"/>
            </a:xfrm>
            <a:prstGeom prst="ellipse">
              <a:avLst/>
            </a:prstGeom>
            <a:solidFill>
              <a:srgbClr val="505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ja-JP" altLang="en-US" dirty="0">
                <a:solidFill>
                  <a:srgbClr val="0070C0"/>
                </a:solidFill>
              </a:endParaRPr>
            </a:p>
          </p:txBody>
        </p:sp>
        <p:sp>
          <p:nvSpPr>
            <p:cNvPr id="13" name="テキスト ボックス 12"/>
            <p:cNvSpPr txBox="1"/>
            <p:nvPr/>
          </p:nvSpPr>
          <p:spPr bwMode="auto">
            <a:xfrm>
              <a:off x="4278313" y="5770563"/>
              <a:ext cx="1225550" cy="400050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/>
            <a:p>
              <a:pPr eaLnBrk="1" hangingPunct="1">
                <a:defRPr/>
              </a:pPr>
              <a:r>
                <a:rPr lang="en-US" altLang="ja-JP" sz="2000" b="1" dirty="0">
                  <a:solidFill>
                    <a:srgbClr val="179E97"/>
                  </a:solidFill>
                  <a:latin typeface="+mn-lt"/>
                  <a:ea typeface="ＭＳ Ｐゴシック" pitchFamily="4" charset="-128"/>
                </a:rPr>
                <a:t>GRACE-B</a:t>
              </a:r>
              <a:endParaRPr lang="ja-JP" altLang="en-US" sz="2000" b="1" dirty="0">
                <a:solidFill>
                  <a:srgbClr val="179E97"/>
                </a:solidFill>
                <a:latin typeface="+mn-lt"/>
                <a:ea typeface="ＭＳ Ｐゴシック" pitchFamily="4" charset="-128"/>
              </a:endParaRPr>
            </a:p>
          </p:txBody>
        </p:sp>
        <p:sp>
          <p:nvSpPr>
            <p:cNvPr id="14" name="テキスト ボックス 13"/>
            <p:cNvSpPr txBox="1"/>
            <p:nvPr/>
          </p:nvSpPr>
          <p:spPr bwMode="auto">
            <a:xfrm>
              <a:off x="5707063" y="5770563"/>
              <a:ext cx="1368425" cy="400050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/>
            <a:p>
              <a:pPr eaLnBrk="1" hangingPunct="1">
                <a:defRPr/>
              </a:pPr>
              <a:r>
                <a:rPr lang="en-US" altLang="ja-JP" sz="2000" b="1" dirty="0" err="1">
                  <a:solidFill>
                    <a:srgbClr val="FF0000"/>
                  </a:solidFill>
                  <a:latin typeface="+mn-lt"/>
                  <a:ea typeface="ＭＳ Ｐゴシック" pitchFamily="4" charset="-128"/>
                </a:rPr>
                <a:t>TerraSAR</a:t>
              </a:r>
              <a:r>
                <a:rPr lang="en-US" altLang="ja-JP" sz="2000" b="1" dirty="0">
                  <a:solidFill>
                    <a:srgbClr val="FF0000"/>
                  </a:solidFill>
                  <a:latin typeface="+mn-lt"/>
                  <a:ea typeface="ＭＳ Ｐゴシック" pitchFamily="4" charset="-128"/>
                </a:rPr>
                <a:t>-X</a:t>
              </a:r>
              <a:endParaRPr lang="ja-JP" altLang="en-US" sz="2000" b="1" dirty="0">
                <a:solidFill>
                  <a:srgbClr val="FF0000"/>
                </a:solidFill>
                <a:latin typeface="+mn-lt"/>
                <a:ea typeface="ＭＳ Ｐゴシック" pitchFamily="4" charset="-128"/>
              </a:endParaRPr>
            </a:p>
          </p:txBody>
        </p:sp>
        <p:sp>
          <p:nvSpPr>
            <p:cNvPr id="15" name="円/楕円 14"/>
            <p:cNvSpPr/>
            <p:nvPr/>
          </p:nvSpPr>
          <p:spPr bwMode="auto">
            <a:xfrm>
              <a:off x="4064000" y="5915025"/>
              <a:ext cx="144463" cy="142875"/>
            </a:xfrm>
            <a:prstGeom prst="ellipse">
              <a:avLst/>
            </a:prstGeom>
            <a:solidFill>
              <a:srgbClr val="179E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ja-JP" altLang="en-US">
                <a:solidFill>
                  <a:srgbClr val="00FF00"/>
                </a:solidFill>
              </a:endParaRPr>
            </a:p>
          </p:txBody>
        </p:sp>
        <p:sp>
          <p:nvSpPr>
            <p:cNvPr id="16" name="円/楕円 15"/>
            <p:cNvSpPr/>
            <p:nvPr/>
          </p:nvSpPr>
          <p:spPr bwMode="auto">
            <a:xfrm>
              <a:off x="5491163" y="5915025"/>
              <a:ext cx="142875" cy="14287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ja-JP" altLang="en-US" dirty="0">
                <a:solidFill>
                  <a:srgbClr val="0070C0"/>
                </a:solidFill>
              </a:endParaRPr>
            </a:p>
          </p:txBody>
        </p:sp>
        <p:sp>
          <p:nvSpPr>
            <p:cNvPr id="17" name="テキスト ボックス 16"/>
            <p:cNvSpPr txBox="1"/>
            <p:nvPr/>
          </p:nvSpPr>
          <p:spPr bwMode="auto">
            <a:xfrm>
              <a:off x="4265613" y="6091238"/>
              <a:ext cx="1225550" cy="400050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/>
            <a:p>
              <a:pPr eaLnBrk="1" hangingPunct="1">
                <a:defRPr/>
              </a:pPr>
              <a:r>
                <a:rPr lang="en-US" altLang="ja-JP" sz="2000" b="1" dirty="0" err="1">
                  <a:solidFill>
                    <a:srgbClr val="C000FF"/>
                  </a:solidFill>
                  <a:latin typeface="+mn-lt"/>
                  <a:ea typeface="ＭＳ Ｐゴシック" pitchFamily="4" charset="-128"/>
                </a:rPr>
                <a:t>Metop</a:t>
              </a:r>
              <a:r>
                <a:rPr lang="en-US" altLang="ja-JP" sz="2000" b="1" dirty="0">
                  <a:solidFill>
                    <a:srgbClr val="C000FF"/>
                  </a:solidFill>
                  <a:latin typeface="+mn-lt"/>
                  <a:ea typeface="ＭＳ Ｐゴシック" pitchFamily="4" charset="-128"/>
                </a:rPr>
                <a:t>-B</a:t>
              </a:r>
              <a:endParaRPr lang="ja-JP" altLang="en-US" sz="2000" b="1" dirty="0">
                <a:solidFill>
                  <a:srgbClr val="C000FF"/>
                </a:solidFill>
                <a:latin typeface="+mn-lt"/>
                <a:ea typeface="ＭＳ Ｐゴシック" pitchFamily="4" charset="-128"/>
              </a:endParaRPr>
            </a:p>
          </p:txBody>
        </p:sp>
        <p:sp>
          <p:nvSpPr>
            <p:cNvPr id="18" name="円/楕円 17"/>
            <p:cNvSpPr/>
            <p:nvPr/>
          </p:nvSpPr>
          <p:spPr bwMode="auto">
            <a:xfrm flipV="1">
              <a:off x="4049713" y="6238875"/>
              <a:ext cx="146050" cy="142875"/>
            </a:xfrm>
            <a:prstGeom prst="ellipse">
              <a:avLst/>
            </a:prstGeom>
            <a:solidFill>
              <a:srgbClr val="C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ja-JP" altLang="en-US">
                <a:solidFill>
                  <a:srgbClr val="C000FF"/>
                </a:solidFill>
              </a:endParaRPr>
            </a:p>
          </p:txBody>
        </p:sp>
        <p:sp>
          <p:nvSpPr>
            <p:cNvPr id="19" name="テキスト ボックス 18"/>
            <p:cNvSpPr txBox="1"/>
            <p:nvPr/>
          </p:nvSpPr>
          <p:spPr bwMode="auto">
            <a:xfrm>
              <a:off x="5707063" y="6091238"/>
              <a:ext cx="1368425" cy="400050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/>
            <a:p>
              <a:pPr eaLnBrk="1" hangingPunct="1">
                <a:defRPr/>
              </a:pPr>
              <a:r>
                <a:rPr lang="en-US" altLang="ja-JP" sz="2000" b="1" dirty="0" err="1">
                  <a:solidFill>
                    <a:srgbClr val="EC88C7"/>
                  </a:solidFill>
                  <a:latin typeface="+mn-lt"/>
                  <a:ea typeface="ＭＳ Ｐゴシック" pitchFamily="4" charset="-128"/>
                </a:rPr>
                <a:t>TanDEM</a:t>
              </a:r>
              <a:r>
                <a:rPr lang="en-US" altLang="ja-JP" sz="2000" b="1" dirty="0">
                  <a:solidFill>
                    <a:srgbClr val="EC88C7"/>
                  </a:solidFill>
                  <a:latin typeface="+mn-lt"/>
                  <a:ea typeface="ＭＳ Ｐゴシック" pitchFamily="4" charset="-128"/>
                </a:rPr>
                <a:t>-X</a:t>
              </a:r>
              <a:endParaRPr lang="ja-JP" altLang="en-US" sz="2000" b="1" dirty="0">
                <a:solidFill>
                  <a:srgbClr val="EC88C7"/>
                </a:solidFill>
                <a:latin typeface="+mn-lt"/>
                <a:ea typeface="ＭＳ Ｐゴシック" pitchFamily="4" charset="-128"/>
              </a:endParaRPr>
            </a:p>
          </p:txBody>
        </p:sp>
        <p:sp>
          <p:nvSpPr>
            <p:cNvPr id="20" name="円/楕円 19"/>
            <p:cNvSpPr/>
            <p:nvPr/>
          </p:nvSpPr>
          <p:spPr bwMode="auto">
            <a:xfrm>
              <a:off x="5489575" y="6238875"/>
              <a:ext cx="142875" cy="142875"/>
            </a:xfrm>
            <a:prstGeom prst="ellipse">
              <a:avLst/>
            </a:prstGeom>
            <a:solidFill>
              <a:srgbClr val="EC88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ja-JP" altLang="en-US" dirty="0">
                <a:solidFill>
                  <a:srgbClr val="0070C0"/>
                </a:solidFill>
              </a:endParaRPr>
            </a:p>
          </p:txBody>
        </p:sp>
      </p:grpSp>
      <p:sp>
        <p:nvSpPr>
          <p:cNvPr id="22" name="テキスト ボックス 21"/>
          <p:cNvSpPr txBox="1"/>
          <p:nvPr/>
        </p:nvSpPr>
        <p:spPr>
          <a:xfrm>
            <a:off x="5255568" y="319280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dirty="0" smtClean="0"/>
              <a:t>Data Coverage on 9 Sep. 2015 </a:t>
            </a:r>
            <a:endParaRPr kumimoji="1" lang="ja-JP" altLang="en-US" dirty="0"/>
          </a:p>
        </p:txBody>
      </p:sp>
      <p:pic>
        <p:nvPicPr>
          <p:cNvPr id="23" name="Picture 25" descr="http://svkva.naps.kishou.go.jp/~suuchi50/MesoExpView/verifsonde/sonde_1_00_12UTC.cgi?TERM1=201407010000_201408042100&amp;model_1=M007_Ba1_2014_sum&amp;name_model_1=bending_angle&amp;model_2=M007_Cntl_2014_sum&amp;name_model_2=control&amp;model_3=M007_Re1_2014_sum&amp;name_model_3=refractivity&amp;model_4=&amp;name_model_4=&amp;model_5=&amp;name_model_5=&amp;type=vertical&amp;elem=T&amp;level=1000&amp;FT=1&amp;group=all&amp;MERMSE=me&amp;standard_line=&amp;line_width=5&amp;pict_size=1&amp;xmin=&amp;xmax=&amp;utc=00_12UTC&amp;key_pos_hor=left&amp;key_pos_ver=top&amp;pict_color=color&amp;pnum=&amp;TERM_TYPE=00_39&amp;DISPLAY1000=1&amp;DISPLAY400=1&amp;DISPLAY250=1&amp;filetype=png&amp;VT_EXPNUM=1&amp;TERM_NUMBER=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88" y="3709690"/>
            <a:ext cx="4295775" cy="282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正方形/長方形 23"/>
          <p:cNvSpPr/>
          <p:nvPr/>
        </p:nvSpPr>
        <p:spPr>
          <a:xfrm>
            <a:off x="293688" y="3760490"/>
            <a:ext cx="425450" cy="24955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ja-JP" altLang="en-US"/>
          </a:p>
        </p:txBody>
      </p:sp>
      <p:pic>
        <p:nvPicPr>
          <p:cNvPr id="25" name="Picture 17" descr="http://svkva.naps.kishou.go.jp/~suuchi50/MesoExpView/verifsonde/sonde_1_00_12UTC.cgi?TERM1=201407010000_201408042100&amp;model_1=M007_Ba1_2014_sum&amp;name_model_1=bending_angle&amp;model_2=M007_Cntl_2014_sum&amp;name_model_2=control&amp;model_3=M007_Re1_2014_sum&amp;name_model_3=refractivity&amp;model_4=&amp;name_model_4=&amp;model_5=&amp;name_model_5=&amp;type=vertical&amp;elem=T&amp;level=1000&amp;FT=1&amp;group=all&amp;MERMSE=rmse&amp;standard_line=&amp;line_width=5&amp;pict_size=1&amp;xmin=&amp;xmax=&amp;utc=00_12UTC&amp;key_pos_hor=right&amp;key_pos_ver=top&amp;pict_color=color&amp;pnum=&amp;TERM_TYPE=00_39&amp;DISPLAY1000=1&amp;DISPLAY400=1&amp;DISPLAY250=1&amp;filetype=png&amp;VT_EXPNUM=1&amp;TERM_NUMBER=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8838" y="3692227"/>
            <a:ext cx="4286250" cy="284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6" name="直線コネクタ 25"/>
          <p:cNvCxnSpPr/>
          <p:nvPr/>
        </p:nvCxnSpPr>
        <p:spPr>
          <a:xfrm>
            <a:off x="6811963" y="4339927"/>
            <a:ext cx="755650" cy="0"/>
          </a:xfrm>
          <a:prstGeom prst="line">
            <a:avLst/>
          </a:prstGeom>
          <a:ln w="381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コネクタ 26"/>
          <p:cNvCxnSpPr/>
          <p:nvPr/>
        </p:nvCxnSpPr>
        <p:spPr>
          <a:xfrm>
            <a:off x="6811963" y="4890790"/>
            <a:ext cx="7556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テキスト ボックス 27"/>
          <p:cNvSpPr txBox="1">
            <a:spLocks noChangeArrowheads="1"/>
          </p:cNvSpPr>
          <p:nvPr/>
        </p:nvSpPr>
        <p:spPr bwMode="auto">
          <a:xfrm>
            <a:off x="7580313" y="4131965"/>
            <a:ext cx="12938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800">
                <a:latin typeface="Arial" charset="0"/>
              </a:rPr>
              <a:t>NO RO</a:t>
            </a:r>
            <a:endParaRPr lang="ja-JP" altLang="en-US" sz="1800">
              <a:latin typeface="Arial" charset="0"/>
            </a:endParaRPr>
          </a:p>
        </p:txBody>
      </p:sp>
      <p:sp>
        <p:nvSpPr>
          <p:cNvPr id="29" name="テキスト ボックス 28"/>
          <p:cNvSpPr txBox="1">
            <a:spLocks noChangeArrowheads="1"/>
          </p:cNvSpPr>
          <p:nvPr/>
        </p:nvSpPr>
        <p:spPr bwMode="auto">
          <a:xfrm>
            <a:off x="7580313" y="4736802"/>
            <a:ext cx="11128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800">
                <a:latin typeface="Arial" charset="0"/>
              </a:rPr>
              <a:t>BANGLE</a:t>
            </a:r>
            <a:endParaRPr lang="ja-JP" altLang="en-US" sz="1800">
              <a:latin typeface="Arial" charset="0"/>
            </a:endParaRPr>
          </a:p>
        </p:txBody>
      </p:sp>
      <p:cxnSp>
        <p:nvCxnSpPr>
          <p:cNvPr id="30" name="直線コネクタ 29"/>
          <p:cNvCxnSpPr/>
          <p:nvPr/>
        </p:nvCxnSpPr>
        <p:spPr>
          <a:xfrm>
            <a:off x="6811963" y="4622502"/>
            <a:ext cx="755650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テキスト ボックス 30"/>
          <p:cNvSpPr txBox="1">
            <a:spLocks noChangeArrowheads="1"/>
          </p:cNvSpPr>
          <p:nvPr/>
        </p:nvSpPr>
        <p:spPr bwMode="auto">
          <a:xfrm>
            <a:off x="7580313" y="4438352"/>
            <a:ext cx="12938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800">
                <a:latin typeface="Arial" charset="0"/>
              </a:rPr>
              <a:t>REFRAC</a:t>
            </a:r>
            <a:endParaRPr lang="ja-JP" altLang="en-US" sz="1800">
              <a:latin typeface="Arial" charset="0"/>
            </a:endParaRPr>
          </a:p>
        </p:txBody>
      </p:sp>
      <p:cxnSp>
        <p:nvCxnSpPr>
          <p:cNvPr id="32" name="直線コネクタ 31"/>
          <p:cNvCxnSpPr/>
          <p:nvPr/>
        </p:nvCxnSpPr>
        <p:spPr>
          <a:xfrm flipV="1">
            <a:off x="1982788" y="3830340"/>
            <a:ext cx="0" cy="2447925"/>
          </a:xfrm>
          <a:prstGeom prst="line">
            <a:avLst/>
          </a:prstGeom>
          <a:ln w="19050">
            <a:solidFill>
              <a:schemeClr val="tx1">
                <a:alpha val="48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テキスト ボックス 32"/>
          <p:cNvSpPr txBox="1"/>
          <p:nvPr/>
        </p:nvSpPr>
        <p:spPr>
          <a:xfrm>
            <a:off x="3460750" y="5468640"/>
            <a:ext cx="84455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altLang="ja-JP" sz="3200" b="1" dirty="0">
                <a:latin typeface="+mn-lt"/>
                <a:ea typeface="ＭＳ Ｐゴシック" pitchFamily="50" charset="-128"/>
              </a:rPr>
              <a:t>ME</a:t>
            </a:r>
            <a:endParaRPr lang="ja-JP" altLang="en-US" sz="3200" b="1" dirty="0">
              <a:latin typeface="+mn-lt"/>
              <a:ea typeface="ＭＳ Ｐゴシック" pitchFamily="50" charset="-128"/>
            </a:endParaRPr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7459663" y="5343227"/>
            <a:ext cx="131445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altLang="ja-JP" sz="3200" b="1" dirty="0">
                <a:latin typeface="+mn-lt"/>
                <a:ea typeface="ＭＳ Ｐゴシック" pitchFamily="50" charset="-128"/>
              </a:rPr>
              <a:t>RMSE</a:t>
            </a:r>
            <a:endParaRPr lang="ja-JP" altLang="en-US" sz="3200" b="1" dirty="0">
              <a:latin typeface="+mn-lt"/>
              <a:ea typeface="ＭＳ Ｐゴシック" pitchFamily="50" charset="-128"/>
            </a:endParaRPr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266700" y="3309640"/>
            <a:ext cx="94615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altLang="ja-JP" sz="2000" dirty="0">
                <a:latin typeface="+mn-lt"/>
                <a:ea typeface="ＭＳ Ｐゴシック" pitchFamily="50" charset="-128"/>
              </a:rPr>
              <a:t>(</a:t>
            </a:r>
            <a:r>
              <a:rPr lang="en-US" altLang="ja-JP" sz="2000" dirty="0" err="1">
                <a:latin typeface="+mn-lt"/>
                <a:ea typeface="ＭＳ Ｐゴシック" pitchFamily="50" charset="-128"/>
              </a:rPr>
              <a:t>hPa</a:t>
            </a:r>
            <a:r>
              <a:rPr lang="en-US" altLang="ja-JP" sz="2000" dirty="0">
                <a:latin typeface="+mn-lt"/>
                <a:ea typeface="ＭＳ Ｐゴシック" pitchFamily="50" charset="-128"/>
              </a:rPr>
              <a:t>)</a:t>
            </a:r>
            <a:endParaRPr lang="ja-JP" altLang="en-US" sz="2000" dirty="0">
              <a:latin typeface="+mn-lt"/>
              <a:ea typeface="ＭＳ Ｐゴシック" pitchFamily="50" charset="-128"/>
            </a:endParaRPr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4833938" y="3360440"/>
            <a:ext cx="944562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altLang="ja-JP" sz="2000" dirty="0">
                <a:latin typeface="+mn-lt"/>
                <a:ea typeface="ＭＳ Ｐゴシック" pitchFamily="50" charset="-128"/>
              </a:rPr>
              <a:t>(</a:t>
            </a:r>
            <a:r>
              <a:rPr lang="en-US" altLang="ja-JP" sz="2000" dirty="0" err="1">
                <a:latin typeface="+mn-lt"/>
                <a:ea typeface="ＭＳ Ｐゴシック" pitchFamily="50" charset="-128"/>
              </a:rPr>
              <a:t>hPa</a:t>
            </a:r>
            <a:r>
              <a:rPr lang="en-US" altLang="ja-JP" sz="2000" dirty="0">
                <a:latin typeface="+mn-lt"/>
                <a:ea typeface="ＭＳ Ｐゴシック" pitchFamily="50" charset="-128"/>
              </a:rPr>
              <a:t>)</a:t>
            </a:r>
            <a:endParaRPr lang="ja-JP" altLang="en-US" sz="2000" dirty="0">
              <a:latin typeface="+mn-lt"/>
              <a:ea typeface="ＭＳ Ｐゴシック" pitchFamily="50" charset="-128"/>
            </a:endParaRPr>
          </a:p>
        </p:txBody>
      </p:sp>
      <p:sp>
        <p:nvSpPr>
          <p:cNvPr id="37" name="右矢印 36"/>
          <p:cNvSpPr/>
          <p:nvPr/>
        </p:nvSpPr>
        <p:spPr>
          <a:xfrm rot="10800000">
            <a:off x="5267325" y="5927427"/>
            <a:ext cx="395288" cy="225425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endParaRPr lang="ja-JP" altLang="en-US"/>
          </a:p>
        </p:txBody>
      </p:sp>
      <p:sp>
        <p:nvSpPr>
          <p:cNvPr id="38" name="テキスト ボックス 11"/>
          <p:cNvSpPr txBox="1"/>
          <p:nvPr/>
        </p:nvSpPr>
        <p:spPr>
          <a:xfrm>
            <a:off x="5597525" y="5835352"/>
            <a:ext cx="935038" cy="369888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9pPr>
          </a:lstStyle>
          <a:p>
            <a:pPr eaLnBrk="1" hangingPunct="1">
              <a:defRPr/>
            </a:pPr>
            <a:r>
              <a:rPr lang="en-US" altLang="ja-JP" b="1" dirty="0" smtClean="0">
                <a:solidFill>
                  <a:schemeClr val="accent6">
                    <a:lumMod val="75000"/>
                  </a:schemeClr>
                </a:solidFill>
              </a:rPr>
              <a:t>Better</a:t>
            </a:r>
            <a:endParaRPr lang="ja-JP" alt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39" name="直線コネクタ 38"/>
          <p:cNvCxnSpPr/>
          <p:nvPr/>
        </p:nvCxnSpPr>
        <p:spPr>
          <a:xfrm>
            <a:off x="2341563" y="4428827"/>
            <a:ext cx="755650" cy="0"/>
          </a:xfrm>
          <a:prstGeom prst="line">
            <a:avLst/>
          </a:prstGeom>
          <a:ln w="381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コネクタ 39"/>
          <p:cNvCxnSpPr/>
          <p:nvPr/>
        </p:nvCxnSpPr>
        <p:spPr>
          <a:xfrm>
            <a:off x="2341563" y="4979690"/>
            <a:ext cx="7556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テキスト ボックス 27"/>
          <p:cNvSpPr txBox="1">
            <a:spLocks noChangeArrowheads="1"/>
          </p:cNvSpPr>
          <p:nvPr/>
        </p:nvSpPr>
        <p:spPr bwMode="auto">
          <a:xfrm>
            <a:off x="3109913" y="4220865"/>
            <a:ext cx="12938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800">
                <a:latin typeface="Arial" charset="0"/>
              </a:rPr>
              <a:t>NO RO</a:t>
            </a:r>
            <a:endParaRPr lang="ja-JP" altLang="en-US" sz="1800">
              <a:latin typeface="Arial" charset="0"/>
            </a:endParaRPr>
          </a:p>
        </p:txBody>
      </p:sp>
      <p:sp>
        <p:nvSpPr>
          <p:cNvPr id="42" name="テキスト ボックス 28"/>
          <p:cNvSpPr txBox="1">
            <a:spLocks noChangeArrowheads="1"/>
          </p:cNvSpPr>
          <p:nvPr/>
        </p:nvSpPr>
        <p:spPr bwMode="auto">
          <a:xfrm>
            <a:off x="3109913" y="4825702"/>
            <a:ext cx="11128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800">
                <a:latin typeface="Arial" charset="0"/>
              </a:rPr>
              <a:t>BANGLE</a:t>
            </a:r>
            <a:endParaRPr lang="ja-JP" altLang="en-US" sz="1800">
              <a:latin typeface="Arial" charset="0"/>
            </a:endParaRPr>
          </a:p>
        </p:txBody>
      </p:sp>
      <p:cxnSp>
        <p:nvCxnSpPr>
          <p:cNvPr id="43" name="直線コネクタ 42"/>
          <p:cNvCxnSpPr/>
          <p:nvPr/>
        </p:nvCxnSpPr>
        <p:spPr>
          <a:xfrm>
            <a:off x="2341563" y="4711402"/>
            <a:ext cx="755650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テキスト ボックス 30"/>
          <p:cNvSpPr txBox="1">
            <a:spLocks noChangeArrowheads="1"/>
          </p:cNvSpPr>
          <p:nvPr/>
        </p:nvSpPr>
        <p:spPr bwMode="auto">
          <a:xfrm>
            <a:off x="3109913" y="4527252"/>
            <a:ext cx="12938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800">
                <a:latin typeface="Arial" charset="0"/>
              </a:rPr>
              <a:t>REFRAC</a:t>
            </a:r>
            <a:endParaRPr lang="ja-JP" altLang="en-US" sz="1800">
              <a:latin typeface="Arial" charset="0"/>
            </a:endParaRPr>
          </a:p>
        </p:txBody>
      </p:sp>
      <p:sp>
        <p:nvSpPr>
          <p:cNvPr id="45" name="テキスト ボックス 44"/>
          <p:cNvSpPr txBox="1"/>
          <p:nvPr/>
        </p:nvSpPr>
        <p:spPr>
          <a:xfrm>
            <a:off x="266700" y="3652540"/>
            <a:ext cx="450850" cy="317500"/>
          </a:xfrm>
          <a:prstGeom prst="rect">
            <a:avLst/>
          </a:prstGeom>
          <a:solidFill>
            <a:schemeClr val="bg1"/>
          </a:solidFill>
        </p:spPr>
        <p:txBody>
          <a:bodyPr lIns="36000" tIns="36000" rIns="36000" bIns="36000">
            <a:spAutoFit/>
          </a:bodyPr>
          <a:lstStyle/>
          <a:p>
            <a:pPr algn="r" eaLnBrk="1" hangingPunct="1">
              <a:defRPr/>
            </a:pPr>
            <a:r>
              <a:rPr lang="en-US" altLang="ja-JP" sz="1600" dirty="0">
                <a:latin typeface="+mn-lt"/>
                <a:ea typeface="ＭＳ Ｐゴシック" pitchFamily="50" charset="-128"/>
              </a:rPr>
              <a:t>200</a:t>
            </a:r>
            <a:endParaRPr lang="ja-JP" altLang="en-US" sz="1600" dirty="0">
              <a:latin typeface="+mn-lt"/>
              <a:ea typeface="ＭＳ Ｐゴシック" pitchFamily="50" charset="-128"/>
            </a:endParaRPr>
          </a:p>
        </p:txBody>
      </p:sp>
      <p:sp>
        <p:nvSpPr>
          <p:cNvPr id="46" name="テキスト ボックス 45"/>
          <p:cNvSpPr txBox="1"/>
          <p:nvPr/>
        </p:nvSpPr>
        <p:spPr>
          <a:xfrm>
            <a:off x="112713" y="5979815"/>
            <a:ext cx="620712" cy="319087"/>
          </a:xfrm>
          <a:prstGeom prst="rect">
            <a:avLst/>
          </a:prstGeom>
          <a:solidFill>
            <a:schemeClr val="bg1"/>
          </a:solidFill>
        </p:spPr>
        <p:txBody>
          <a:bodyPr lIns="36000" tIns="36000" rIns="36000" bIns="36000">
            <a:spAutoFit/>
          </a:bodyPr>
          <a:lstStyle/>
          <a:p>
            <a:pPr algn="r" eaLnBrk="1" hangingPunct="1">
              <a:defRPr/>
            </a:pPr>
            <a:r>
              <a:rPr lang="en-US" altLang="ja-JP" sz="1600" dirty="0">
                <a:latin typeface="+mn-lt"/>
                <a:ea typeface="ＭＳ Ｐゴシック" pitchFamily="50" charset="-128"/>
              </a:rPr>
              <a:t>1000</a:t>
            </a:r>
            <a:endParaRPr lang="ja-JP" altLang="en-US" sz="1600" dirty="0">
              <a:latin typeface="+mn-lt"/>
              <a:ea typeface="ＭＳ Ｐゴシック" pitchFamily="50" charset="-128"/>
            </a:endParaRPr>
          </a:p>
        </p:txBody>
      </p:sp>
      <p:sp>
        <p:nvSpPr>
          <p:cNvPr id="47" name="テキスト ボックス 46"/>
          <p:cNvSpPr txBox="1"/>
          <p:nvPr/>
        </p:nvSpPr>
        <p:spPr>
          <a:xfrm>
            <a:off x="280988" y="4233565"/>
            <a:ext cx="452437" cy="319087"/>
          </a:xfrm>
          <a:prstGeom prst="rect">
            <a:avLst/>
          </a:prstGeom>
          <a:solidFill>
            <a:schemeClr val="bg1"/>
          </a:solidFill>
        </p:spPr>
        <p:txBody>
          <a:bodyPr lIns="36000" tIns="36000" rIns="36000" bIns="36000">
            <a:spAutoFit/>
          </a:bodyPr>
          <a:lstStyle/>
          <a:p>
            <a:pPr algn="r" eaLnBrk="1" hangingPunct="1">
              <a:defRPr/>
            </a:pPr>
            <a:r>
              <a:rPr lang="en-US" altLang="ja-JP" sz="1600" dirty="0">
                <a:latin typeface="+mn-lt"/>
                <a:ea typeface="ＭＳ Ｐゴシック" pitchFamily="50" charset="-128"/>
              </a:rPr>
              <a:t>400</a:t>
            </a:r>
            <a:endParaRPr lang="ja-JP" altLang="en-US" sz="1600" dirty="0">
              <a:latin typeface="+mn-lt"/>
              <a:ea typeface="ＭＳ Ｐゴシック" pitchFamily="50" charset="-128"/>
            </a:endParaRPr>
          </a:p>
        </p:txBody>
      </p:sp>
      <p:sp>
        <p:nvSpPr>
          <p:cNvPr id="48" name="テキスト ボックス 47"/>
          <p:cNvSpPr txBox="1"/>
          <p:nvPr/>
        </p:nvSpPr>
        <p:spPr>
          <a:xfrm>
            <a:off x="266700" y="4813002"/>
            <a:ext cx="450850" cy="319088"/>
          </a:xfrm>
          <a:prstGeom prst="rect">
            <a:avLst/>
          </a:prstGeom>
          <a:solidFill>
            <a:schemeClr val="bg1"/>
          </a:solidFill>
        </p:spPr>
        <p:txBody>
          <a:bodyPr lIns="36000" tIns="36000" rIns="36000" bIns="36000">
            <a:spAutoFit/>
          </a:bodyPr>
          <a:lstStyle/>
          <a:p>
            <a:pPr algn="r" eaLnBrk="1" hangingPunct="1">
              <a:defRPr/>
            </a:pPr>
            <a:r>
              <a:rPr lang="en-US" altLang="ja-JP" sz="1600" dirty="0">
                <a:latin typeface="+mn-lt"/>
                <a:ea typeface="ＭＳ Ｐゴシック" pitchFamily="50" charset="-128"/>
              </a:rPr>
              <a:t>600</a:t>
            </a:r>
            <a:endParaRPr lang="ja-JP" altLang="en-US" sz="1600" dirty="0">
              <a:latin typeface="+mn-lt"/>
              <a:ea typeface="ＭＳ Ｐゴシック" pitchFamily="50" charset="-128"/>
            </a:endParaRPr>
          </a:p>
        </p:txBody>
      </p:sp>
      <p:sp>
        <p:nvSpPr>
          <p:cNvPr id="49" name="テキスト ボックス 48"/>
          <p:cNvSpPr txBox="1"/>
          <p:nvPr/>
        </p:nvSpPr>
        <p:spPr>
          <a:xfrm>
            <a:off x="266700" y="5394027"/>
            <a:ext cx="450850" cy="319088"/>
          </a:xfrm>
          <a:prstGeom prst="rect">
            <a:avLst/>
          </a:prstGeom>
          <a:solidFill>
            <a:schemeClr val="bg1"/>
          </a:solidFill>
        </p:spPr>
        <p:txBody>
          <a:bodyPr lIns="36000" tIns="36000" rIns="36000" bIns="36000">
            <a:spAutoFit/>
          </a:bodyPr>
          <a:lstStyle/>
          <a:p>
            <a:pPr algn="r" eaLnBrk="1" hangingPunct="1">
              <a:defRPr/>
            </a:pPr>
            <a:r>
              <a:rPr lang="en-US" altLang="ja-JP" sz="1600" dirty="0">
                <a:latin typeface="+mn-lt"/>
                <a:ea typeface="ＭＳ Ｐゴシック" pitchFamily="50" charset="-128"/>
              </a:rPr>
              <a:t>800</a:t>
            </a:r>
            <a:endParaRPr lang="ja-JP" altLang="en-US" sz="1600" dirty="0">
              <a:latin typeface="+mn-lt"/>
              <a:ea typeface="ＭＳ Ｐゴシック" pitchFamily="50" charset="-128"/>
            </a:endParaRPr>
          </a:p>
        </p:txBody>
      </p:sp>
      <p:sp>
        <p:nvSpPr>
          <p:cNvPr id="50" name="正方形/長方形 49"/>
          <p:cNvSpPr/>
          <p:nvPr/>
        </p:nvSpPr>
        <p:spPr>
          <a:xfrm>
            <a:off x="4697413" y="3862090"/>
            <a:ext cx="425450" cy="24955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ja-JP" altLang="en-US"/>
          </a:p>
        </p:txBody>
      </p:sp>
      <p:sp>
        <p:nvSpPr>
          <p:cNvPr id="51" name="テキスト ボックス 50"/>
          <p:cNvSpPr txBox="1"/>
          <p:nvPr/>
        </p:nvSpPr>
        <p:spPr>
          <a:xfrm>
            <a:off x="4668838" y="3671590"/>
            <a:ext cx="452437" cy="317500"/>
          </a:xfrm>
          <a:prstGeom prst="rect">
            <a:avLst/>
          </a:prstGeom>
          <a:solidFill>
            <a:schemeClr val="bg1"/>
          </a:solidFill>
        </p:spPr>
        <p:txBody>
          <a:bodyPr lIns="36000" tIns="36000" rIns="36000" bIns="36000">
            <a:spAutoFit/>
          </a:bodyPr>
          <a:lstStyle/>
          <a:p>
            <a:pPr algn="r" eaLnBrk="1" hangingPunct="1">
              <a:defRPr/>
            </a:pPr>
            <a:r>
              <a:rPr lang="en-US" altLang="ja-JP" sz="1600" dirty="0">
                <a:latin typeface="+mn-lt"/>
                <a:ea typeface="ＭＳ Ｐゴシック" pitchFamily="50" charset="-128"/>
              </a:rPr>
              <a:t>200</a:t>
            </a:r>
            <a:endParaRPr lang="ja-JP" altLang="en-US" sz="1600" dirty="0">
              <a:latin typeface="+mn-lt"/>
              <a:ea typeface="ＭＳ Ｐゴシック" pitchFamily="50" charset="-128"/>
            </a:endParaRPr>
          </a:p>
        </p:txBody>
      </p:sp>
      <p:sp>
        <p:nvSpPr>
          <p:cNvPr id="52" name="テキスト ボックス 51"/>
          <p:cNvSpPr txBox="1"/>
          <p:nvPr/>
        </p:nvSpPr>
        <p:spPr>
          <a:xfrm>
            <a:off x="4516438" y="5998865"/>
            <a:ext cx="619125" cy="319087"/>
          </a:xfrm>
          <a:prstGeom prst="rect">
            <a:avLst/>
          </a:prstGeom>
          <a:solidFill>
            <a:schemeClr val="bg1"/>
          </a:solidFill>
        </p:spPr>
        <p:txBody>
          <a:bodyPr lIns="36000" tIns="36000" rIns="36000" bIns="36000">
            <a:spAutoFit/>
          </a:bodyPr>
          <a:lstStyle/>
          <a:p>
            <a:pPr algn="r" eaLnBrk="1" hangingPunct="1">
              <a:defRPr/>
            </a:pPr>
            <a:r>
              <a:rPr lang="en-US" altLang="ja-JP" sz="1600" dirty="0">
                <a:latin typeface="+mn-lt"/>
                <a:ea typeface="ＭＳ Ｐゴシック" pitchFamily="50" charset="-128"/>
              </a:rPr>
              <a:t>1000</a:t>
            </a:r>
            <a:endParaRPr lang="ja-JP" altLang="en-US" sz="1600" dirty="0">
              <a:latin typeface="+mn-lt"/>
              <a:ea typeface="ＭＳ Ｐゴシック" pitchFamily="50" charset="-128"/>
            </a:endParaRPr>
          </a:p>
        </p:txBody>
      </p:sp>
      <p:sp>
        <p:nvSpPr>
          <p:cNvPr id="53" name="テキスト ボックス 52"/>
          <p:cNvSpPr txBox="1"/>
          <p:nvPr/>
        </p:nvSpPr>
        <p:spPr>
          <a:xfrm>
            <a:off x="4683125" y="4252615"/>
            <a:ext cx="452438" cy="319087"/>
          </a:xfrm>
          <a:prstGeom prst="rect">
            <a:avLst/>
          </a:prstGeom>
          <a:solidFill>
            <a:schemeClr val="bg1"/>
          </a:solidFill>
        </p:spPr>
        <p:txBody>
          <a:bodyPr lIns="36000" tIns="36000" rIns="36000" bIns="36000">
            <a:spAutoFit/>
          </a:bodyPr>
          <a:lstStyle/>
          <a:p>
            <a:pPr algn="r" eaLnBrk="1" hangingPunct="1">
              <a:defRPr/>
            </a:pPr>
            <a:r>
              <a:rPr lang="en-US" altLang="ja-JP" sz="1600" dirty="0">
                <a:latin typeface="+mn-lt"/>
                <a:ea typeface="ＭＳ Ｐゴシック" pitchFamily="50" charset="-128"/>
              </a:rPr>
              <a:t>400</a:t>
            </a:r>
            <a:endParaRPr lang="ja-JP" altLang="en-US" sz="1600" dirty="0">
              <a:latin typeface="+mn-lt"/>
              <a:ea typeface="ＭＳ Ｐゴシック" pitchFamily="50" charset="-128"/>
            </a:endParaRPr>
          </a:p>
        </p:txBody>
      </p:sp>
      <p:sp>
        <p:nvSpPr>
          <p:cNvPr id="54" name="テキスト ボックス 53"/>
          <p:cNvSpPr txBox="1"/>
          <p:nvPr/>
        </p:nvSpPr>
        <p:spPr>
          <a:xfrm>
            <a:off x="4668838" y="4832052"/>
            <a:ext cx="452437" cy="319088"/>
          </a:xfrm>
          <a:prstGeom prst="rect">
            <a:avLst/>
          </a:prstGeom>
          <a:solidFill>
            <a:schemeClr val="bg1"/>
          </a:solidFill>
        </p:spPr>
        <p:txBody>
          <a:bodyPr lIns="36000" tIns="36000" rIns="36000" bIns="36000">
            <a:spAutoFit/>
          </a:bodyPr>
          <a:lstStyle/>
          <a:p>
            <a:pPr algn="r" eaLnBrk="1" hangingPunct="1">
              <a:defRPr/>
            </a:pPr>
            <a:r>
              <a:rPr lang="en-US" altLang="ja-JP" sz="1600" dirty="0">
                <a:latin typeface="+mn-lt"/>
                <a:ea typeface="ＭＳ Ｐゴシック" pitchFamily="50" charset="-128"/>
              </a:rPr>
              <a:t>600</a:t>
            </a:r>
            <a:endParaRPr lang="ja-JP" altLang="en-US" sz="1600" dirty="0">
              <a:latin typeface="+mn-lt"/>
              <a:ea typeface="ＭＳ Ｐゴシック" pitchFamily="50" charset="-128"/>
            </a:endParaRPr>
          </a:p>
        </p:txBody>
      </p:sp>
      <p:sp>
        <p:nvSpPr>
          <p:cNvPr id="55" name="テキスト ボックス 54"/>
          <p:cNvSpPr txBox="1"/>
          <p:nvPr/>
        </p:nvSpPr>
        <p:spPr>
          <a:xfrm>
            <a:off x="4668838" y="5413077"/>
            <a:ext cx="452437" cy="319088"/>
          </a:xfrm>
          <a:prstGeom prst="rect">
            <a:avLst/>
          </a:prstGeom>
          <a:solidFill>
            <a:schemeClr val="bg1"/>
          </a:solidFill>
        </p:spPr>
        <p:txBody>
          <a:bodyPr lIns="36000" tIns="36000" rIns="36000" bIns="36000">
            <a:spAutoFit/>
          </a:bodyPr>
          <a:lstStyle/>
          <a:p>
            <a:pPr algn="r" eaLnBrk="1" hangingPunct="1">
              <a:defRPr/>
            </a:pPr>
            <a:r>
              <a:rPr lang="en-US" altLang="ja-JP" sz="1600" dirty="0">
                <a:latin typeface="+mn-lt"/>
                <a:ea typeface="ＭＳ Ｐゴシック" pitchFamily="50" charset="-128"/>
              </a:rPr>
              <a:t>800</a:t>
            </a:r>
            <a:endParaRPr lang="ja-JP" altLang="en-US" sz="1600" dirty="0">
              <a:latin typeface="+mn-lt"/>
              <a:ea typeface="ＭＳ Ｐゴシック" pitchFamily="50" charset="-128"/>
            </a:endParaRPr>
          </a:p>
        </p:txBody>
      </p:sp>
      <p:sp>
        <p:nvSpPr>
          <p:cNvPr id="56" name="正方形/長方形 55"/>
          <p:cNvSpPr/>
          <p:nvPr/>
        </p:nvSpPr>
        <p:spPr>
          <a:xfrm>
            <a:off x="611188" y="6317952"/>
            <a:ext cx="3965575" cy="198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ja-JP" altLang="en-US"/>
          </a:p>
        </p:txBody>
      </p:sp>
      <p:sp>
        <p:nvSpPr>
          <p:cNvPr id="57" name="テキスト ボックス 56"/>
          <p:cNvSpPr txBox="1"/>
          <p:nvPr/>
        </p:nvSpPr>
        <p:spPr>
          <a:xfrm>
            <a:off x="611188" y="6289377"/>
            <a:ext cx="347662" cy="228600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/>
          <a:lstStyle/>
          <a:p>
            <a:pPr algn="ctr" eaLnBrk="1" hangingPunct="1">
              <a:defRPr/>
            </a:pPr>
            <a:r>
              <a:rPr lang="en-US" altLang="ja-JP" sz="1600" dirty="0">
                <a:latin typeface="+mn-lt"/>
                <a:ea typeface="ＭＳ Ｐゴシック" pitchFamily="50" charset="-128"/>
              </a:rPr>
              <a:t>-0.4</a:t>
            </a:r>
            <a:endParaRPr lang="ja-JP" altLang="en-US" sz="1600" dirty="0">
              <a:latin typeface="+mn-lt"/>
              <a:ea typeface="ＭＳ Ｐゴシック" pitchFamily="50" charset="-128"/>
            </a:endParaRPr>
          </a:p>
        </p:txBody>
      </p:sp>
      <p:sp>
        <p:nvSpPr>
          <p:cNvPr id="58" name="テキスト ボックス 57"/>
          <p:cNvSpPr txBox="1"/>
          <p:nvPr/>
        </p:nvSpPr>
        <p:spPr>
          <a:xfrm>
            <a:off x="1212850" y="6298902"/>
            <a:ext cx="347663" cy="228600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/>
          <a:lstStyle/>
          <a:p>
            <a:pPr algn="ctr" eaLnBrk="1" hangingPunct="1">
              <a:defRPr/>
            </a:pPr>
            <a:r>
              <a:rPr lang="en-US" altLang="ja-JP" sz="1600" dirty="0">
                <a:latin typeface="+mn-lt"/>
                <a:ea typeface="ＭＳ Ｐゴシック" pitchFamily="50" charset="-128"/>
              </a:rPr>
              <a:t>-0.2</a:t>
            </a:r>
            <a:endParaRPr lang="ja-JP" altLang="en-US" sz="1600" dirty="0">
              <a:latin typeface="+mn-lt"/>
              <a:ea typeface="ＭＳ Ｐゴシック" pitchFamily="50" charset="-128"/>
            </a:endParaRPr>
          </a:p>
        </p:txBody>
      </p:sp>
      <p:sp>
        <p:nvSpPr>
          <p:cNvPr id="59" name="テキスト ボックス 58"/>
          <p:cNvSpPr txBox="1"/>
          <p:nvPr/>
        </p:nvSpPr>
        <p:spPr>
          <a:xfrm>
            <a:off x="1809750" y="6298902"/>
            <a:ext cx="346075" cy="230188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/>
          <a:lstStyle/>
          <a:p>
            <a:pPr algn="ctr" eaLnBrk="1" hangingPunct="1">
              <a:defRPr/>
            </a:pPr>
            <a:r>
              <a:rPr lang="en-US" altLang="ja-JP" sz="1600" dirty="0">
                <a:latin typeface="+mn-lt"/>
                <a:ea typeface="ＭＳ Ｐゴシック" pitchFamily="50" charset="-128"/>
              </a:rPr>
              <a:t>0</a:t>
            </a:r>
            <a:endParaRPr lang="ja-JP" altLang="en-US" sz="1600" dirty="0">
              <a:latin typeface="+mn-lt"/>
              <a:ea typeface="ＭＳ Ｐゴシック" pitchFamily="50" charset="-128"/>
            </a:endParaRPr>
          </a:p>
        </p:txBody>
      </p:sp>
      <p:sp>
        <p:nvSpPr>
          <p:cNvPr id="60" name="テキスト ボックス 59"/>
          <p:cNvSpPr txBox="1"/>
          <p:nvPr/>
        </p:nvSpPr>
        <p:spPr>
          <a:xfrm>
            <a:off x="2451100" y="6289377"/>
            <a:ext cx="347663" cy="228600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/>
          <a:lstStyle/>
          <a:p>
            <a:pPr algn="ctr" eaLnBrk="1" hangingPunct="1">
              <a:defRPr/>
            </a:pPr>
            <a:r>
              <a:rPr lang="en-US" altLang="ja-JP" sz="1600" dirty="0">
                <a:latin typeface="+mn-lt"/>
                <a:ea typeface="ＭＳ Ｐゴシック" pitchFamily="50" charset="-128"/>
              </a:rPr>
              <a:t>0.2</a:t>
            </a:r>
            <a:endParaRPr lang="ja-JP" altLang="en-US" sz="1600" dirty="0">
              <a:latin typeface="+mn-lt"/>
              <a:ea typeface="ＭＳ Ｐゴシック" pitchFamily="50" charset="-128"/>
            </a:endParaRPr>
          </a:p>
        </p:txBody>
      </p:sp>
      <p:sp>
        <p:nvSpPr>
          <p:cNvPr id="61" name="テキスト ボックス 60"/>
          <p:cNvSpPr txBox="1"/>
          <p:nvPr/>
        </p:nvSpPr>
        <p:spPr>
          <a:xfrm>
            <a:off x="3038475" y="6298902"/>
            <a:ext cx="346075" cy="228600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/>
          <a:lstStyle/>
          <a:p>
            <a:pPr algn="ctr" eaLnBrk="1" hangingPunct="1">
              <a:defRPr/>
            </a:pPr>
            <a:r>
              <a:rPr lang="en-US" altLang="ja-JP" sz="1600" dirty="0">
                <a:latin typeface="+mn-lt"/>
                <a:ea typeface="ＭＳ Ｐゴシック" pitchFamily="50" charset="-128"/>
              </a:rPr>
              <a:t>0.4</a:t>
            </a:r>
            <a:endParaRPr lang="ja-JP" altLang="en-US" sz="1600" dirty="0">
              <a:latin typeface="+mn-lt"/>
              <a:ea typeface="ＭＳ Ｐゴシック" pitchFamily="50" charset="-128"/>
            </a:endParaRPr>
          </a:p>
        </p:txBody>
      </p:sp>
      <p:sp>
        <p:nvSpPr>
          <p:cNvPr id="62" name="テキスト ボックス 61"/>
          <p:cNvSpPr txBox="1"/>
          <p:nvPr/>
        </p:nvSpPr>
        <p:spPr>
          <a:xfrm>
            <a:off x="3665538" y="6303665"/>
            <a:ext cx="347662" cy="230187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/>
          <a:lstStyle/>
          <a:p>
            <a:pPr algn="ctr" eaLnBrk="1" hangingPunct="1">
              <a:defRPr/>
            </a:pPr>
            <a:r>
              <a:rPr lang="en-US" altLang="ja-JP" sz="1600" dirty="0">
                <a:latin typeface="+mn-lt"/>
                <a:ea typeface="ＭＳ Ｐゴシック" pitchFamily="50" charset="-128"/>
              </a:rPr>
              <a:t>0.6</a:t>
            </a:r>
            <a:endParaRPr lang="ja-JP" altLang="en-US" sz="1600" dirty="0">
              <a:latin typeface="+mn-lt"/>
              <a:ea typeface="ＭＳ Ｐゴシック" pitchFamily="50" charset="-128"/>
            </a:endParaRPr>
          </a:p>
        </p:txBody>
      </p:sp>
      <p:sp>
        <p:nvSpPr>
          <p:cNvPr id="63" name="正方形/長方形 62"/>
          <p:cNvSpPr/>
          <p:nvPr/>
        </p:nvSpPr>
        <p:spPr>
          <a:xfrm>
            <a:off x="5040313" y="6321127"/>
            <a:ext cx="3965575" cy="198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ja-JP" altLang="en-US"/>
          </a:p>
        </p:txBody>
      </p:sp>
      <p:sp>
        <p:nvSpPr>
          <p:cNvPr id="64" name="テキスト ボックス 63"/>
          <p:cNvSpPr txBox="1"/>
          <p:nvPr/>
        </p:nvSpPr>
        <p:spPr>
          <a:xfrm>
            <a:off x="4962525" y="6303665"/>
            <a:ext cx="347663" cy="230187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/>
          <a:lstStyle/>
          <a:p>
            <a:pPr algn="ctr" eaLnBrk="1" hangingPunct="1">
              <a:defRPr/>
            </a:pPr>
            <a:r>
              <a:rPr lang="en-US" altLang="ja-JP" sz="1600" dirty="0">
                <a:latin typeface="+mn-lt"/>
                <a:ea typeface="ＭＳ Ｐゴシック" pitchFamily="50" charset="-128"/>
              </a:rPr>
              <a:t>0.8</a:t>
            </a:r>
            <a:endParaRPr lang="ja-JP" altLang="en-US" sz="1600" dirty="0">
              <a:latin typeface="+mn-lt"/>
              <a:ea typeface="ＭＳ Ｐゴシック" pitchFamily="50" charset="-128"/>
            </a:endParaRPr>
          </a:p>
        </p:txBody>
      </p:sp>
      <p:sp>
        <p:nvSpPr>
          <p:cNvPr id="65" name="テキスト ボックス 64"/>
          <p:cNvSpPr txBox="1"/>
          <p:nvPr/>
        </p:nvSpPr>
        <p:spPr>
          <a:xfrm>
            <a:off x="8545513" y="6227465"/>
            <a:ext cx="539750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altLang="ja-JP" dirty="0">
                <a:latin typeface="+mn-lt"/>
                <a:ea typeface="ＭＳ Ｐゴシック" pitchFamily="50" charset="-128"/>
              </a:rPr>
              <a:t>(K)</a:t>
            </a:r>
            <a:endParaRPr lang="ja-JP" altLang="en-US" dirty="0">
              <a:latin typeface="+mn-lt"/>
              <a:ea typeface="ＭＳ Ｐゴシック" pitchFamily="50" charset="-128"/>
            </a:endParaRPr>
          </a:p>
        </p:txBody>
      </p:sp>
      <p:sp>
        <p:nvSpPr>
          <p:cNvPr id="66" name="テキスト ボックス 65"/>
          <p:cNvSpPr txBox="1"/>
          <p:nvPr/>
        </p:nvSpPr>
        <p:spPr>
          <a:xfrm>
            <a:off x="5662613" y="6306840"/>
            <a:ext cx="347662" cy="230187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/>
          <a:lstStyle/>
          <a:p>
            <a:pPr algn="ctr" eaLnBrk="1" hangingPunct="1">
              <a:defRPr/>
            </a:pPr>
            <a:r>
              <a:rPr lang="en-US" altLang="ja-JP" sz="1600" dirty="0">
                <a:latin typeface="+mn-lt"/>
                <a:ea typeface="ＭＳ Ｐゴシック" pitchFamily="50" charset="-128"/>
              </a:rPr>
              <a:t>0.9</a:t>
            </a:r>
            <a:endParaRPr lang="ja-JP" altLang="en-US" sz="1600" dirty="0">
              <a:latin typeface="+mn-lt"/>
              <a:ea typeface="ＭＳ Ｐゴシック" pitchFamily="50" charset="-128"/>
            </a:endParaRPr>
          </a:p>
        </p:txBody>
      </p:sp>
      <p:sp>
        <p:nvSpPr>
          <p:cNvPr id="67" name="テキスト ボックス 66"/>
          <p:cNvSpPr txBox="1"/>
          <p:nvPr/>
        </p:nvSpPr>
        <p:spPr>
          <a:xfrm>
            <a:off x="6426200" y="6303665"/>
            <a:ext cx="347663" cy="230187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/>
          <a:lstStyle/>
          <a:p>
            <a:pPr algn="ctr" eaLnBrk="1" hangingPunct="1">
              <a:defRPr/>
            </a:pPr>
            <a:r>
              <a:rPr lang="en-US" altLang="ja-JP" sz="1600" dirty="0">
                <a:latin typeface="+mn-lt"/>
                <a:ea typeface="ＭＳ Ｐゴシック" pitchFamily="50" charset="-128"/>
              </a:rPr>
              <a:t>1.0</a:t>
            </a:r>
            <a:endParaRPr lang="ja-JP" altLang="en-US" sz="1600" dirty="0">
              <a:latin typeface="+mn-lt"/>
              <a:ea typeface="ＭＳ Ｐゴシック" pitchFamily="50" charset="-128"/>
            </a:endParaRPr>
          </a:p>
        </p:txBody>
      </p:sp>
      <p:sp>
        <p:nvSpPr>
          <p:cNvPr id="68" name="テキスト ボックス 67"/>
          <p:cNvSpPr txBox="1"/>
          <p:nvPr/>
        </p:nvSpPr>
        <p:spPr>
          <a:xfrm>
            <a:off x="7164388" y="6305252"/>
            <a:ext cx="347662" cy="230188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/>
          <a:lstStyle/>
          <a:p>
            <a:pPr algn="ctr" eaLnBrk="1" hangingPunct="1">
              <a:defRPr/>
            </a:pPr>
            <a:r>
              <a:rPr lang="en-US" altLang="ja-JP" sz="1600" dirty="0">
                <a:latin typeface="+mn-lt"/>
                <a:ea typeface="ＭＳ Ｐゴシック" pitchFamily="50" charset="-128"/>
              </a:rPr>
              <a:t>1.1</a:t>
            </a:r>
            <a:endParaRPr lang="ja-JP" altLang="en-US" sz="1600" dirty="0">
              <a:latin typeface="+mn-lt"/>
              <a:ea typeface="ＭＳ Ｐゴシック" pitchFamily="50" charset="-128"/>
            </a:endParaRPr>
          </a:p>
        </p:txBody>
      </p:sp>
      <p:sp>
        <p:nvSpPr>
          <p:cNvPr id="69" name="テキスト ボックス 68"/>
          <p:cNvSpPr txBox="1"/>
          <p:nvPr/>
        </p:nvSpPr>
        <p:spPr>
          <a:xfrm>
            <a:off x="7902575" y="6306840"/>
            <a:ext cx="347663" cy="230187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/>
          <a:lstStyle/>
          <a:p>
            <a:pPr algn="ctr" eaLnBrk="1" hangingPunct="1">
              <a:defRPr/>
            </a:pPr>
            <a:r>
              <a:rPr lang="en-US" altLang="ja-JP" sz="1600" dirty="0">
                <a:latin typeface="+mn-lt"/>
                <a:ea typeface="ＭＳ Ｐゴシック" pitchFamily="50" charset="-128"/>
              </a:rPr>
              <a:t>1.2</a:t>
            </a:r>
            <a:endParaRPr lang="ja-JP" altLang="en-US" sz="1600" dirty="0">
              <a:latin typeface="+mn-lt"/>
              <a:ea typeface="ＭＳ Ｐゴシック" pitchFamily="50" charset="-128"/>
            </a:endParaRPr>
          </a:p>
        </p:txBody>
      </p:sp>
      <p:sp>
        <p:nvSpPr>
          <p:cNvPr id="70" name="テキスト ボックス 69"/>
          <p:cNvSpPr txBox="1"/>
          <p:nvPr/>
        </p:nvSpPr>
        <p:spPr>
          <a:xfrm>
            <a:off x="4183063" y="6229052"/>
            <a:ext cx="665162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altLang="ja-JP" dirty="0">
                <a:latin typeface="+mn-lt"/>
                <a:ea typeface="ＭＳ Ｐゴシック" pitchFamily="50" charset="-128"/>
              </a:rPr>
              <a:t>(K)</a:t>
            </a:r>
            <a:endParaRPr lang="ja-JP" altLang="en-US" dirty="0">
              <a:latin typeface="+mn-lt"/>
              <a:ea typeface="ＭＳ Ｐゴシック" pitchFamily="50" charset="-128"/>
            </a:endParaRPr>
          </a:p>
        </p:txBody>
      </p:sp>
      <p:sp>
        <p:nvSpPr>
          <p:cNvPr id="71" name="角丸四角形吹き出し 70"/>
          <p:cNvSpPr/>
          <p:nvPr/>
        </p:nvSpPr>
        <p:spPr>
          <a:xfrm>
            <a:off x="35495" y="566440"/>
            <a:ext cx="4667717" cy="2259012"/>
          </a:xfrm>
          <a:prstGeom prst="wedgeRoundRectCallout">
            <a:avLst>
              <a:gd name="adj1" fmla="val -41170"/>
              <a:gd name="adj2" fmla="val 13459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altLang="ja-JP" sz="2000" b="1" dirty="0">
                <a:solidFill>
                  <a:schemeClr val="tx1"/>
                </a:solidFill>
              </a:rPr>
              <a:t>Improvement by using </a:t>
            </a:r>
            <a:r>
              <a:rPr lang="en-US" altLang="ja-JP" sz="2000" b="1" dirty="0">
                <a:solidFill>
                  <a:srgbClr val="0000FF"/>
                </a:solidFill>
              </a:rPr>
              <a:t>refractivity</a:t>
            </a:r>
            <a:r>
              <a:rPr lang="en-US" altLang="ja-JP" sz="2000" b="1" dirty="0">
                <a:solidFill>
                  <a:schemeClr val="tx1"/>
                </a:solidFill>
              </a:rPr>
              <a:t> is slightly better than using </a:t>
            </a:r>
            <a:r>
              <a:rPr lang="en-US" altLang="ja-JP" sz="2000" b="1" dirty="0">
                <a:solidFill>
                  <a:srgbClr val="FF0000"/>
                </a:solidFill>
              </a:rPr>
              <a:t>bending angle.</a:t>
            </a:r>
          </a:p>
          <a:p>
            <a:pPr eaLnBrk="1" hangingPunct="1">
              <a:defRPr/>
            </a:pPr>
            <a:r>
              <a:rPr lang="en-US" altLang="ja-JP" sz="2000" b="1" dirty="0">
                <a:solidFill>
                  <a:schemeClr val="tx1"/>
                </a:solidFill>
              </a:rPr>
              <a:t>This result suggests that the upper layer information of the model is insufficient for the assimilation of bending angle due to the limited model-top height (22km).</a:t>
            </a:r>
            <a:endParaRPr lang="ja-JP" altLang="en-US" sz="2000" b="1" dirty="0">
              <a:solidFill>
                <a:schemeClr val="tx1"/>
              </a:solidFill>
            </a:endParaRPr>
          </a:p>
        </p:txBody>
      </p:sp>
      <p:sp>
        <p:nvSpPr>
          <p:cNvPr id="73" name="タイトル 1"/>
          <p:cNvSpPr txBox="1">
            <a:spLocks/>
          </p:cNvSpPr>
          <p:nvPr/>
        </p:nvSpPr>
        <p:spPr bwMode="auto">
          <a:xfrm>
            <a:off x="179512" y="2852936"/>
            <a:ext cx="501015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2400" dirty="0">
                <a:solidFill>
                  <a:schemeClr val="tx2"/>
                </a:solidFill>
              </a:rPr>
              <a:t>Results: Analysis fitting to observations</a:t>
            </a:r>
          </a:p>
        </p:txBody>
      </p:sp>
      <p:sp>
        <p:nvSpPr>
          <p:cNvPr id="74" name="タイトル 1"/>
          <p:cNvSpPr txBox="1">
            <a:spLocks/>
          </p:cNvSpPr>
          <p:nvPr/>
        </p:nvSpPr>
        <p:spPr bwMode="auto">
          <a:xfrm>
            <a:off x="5305425" y="3405882"/>
            <a:ext cx="3778250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ja-JP" sz="1800">
                <a:solidFill>
                  <a:schemeClr val="tx2"/>
                </a:solidFill>
              </a:rPr>
              <a:t>Period:   1 Jul, 2014 - 24 Aug, 2014</a:t>
            </a:r>
            <a:endParaRPr lang="ja-JP" altLang="en-US" sz="1800" dirty="0">
              <a:solidFill>
                <a:schemeClr val="tx2"/>
              </a:solidFill>
            </a:endParaRPr>
          </a:p>
        </p:txBody>
      </p:sp>
      <p:sp>
        <p:nvSpPr>
          <p:cNvPr id="75" name="テキスト ボックス 3"/>
          <p:cNvSpPr txBox="1">
            <a:spLocks noChangeArrowheads="1"/>
          </p:cNvSpPr>
          <p:nvPr/>
        </p:nvSpPr>
        <p:spPr bwMode="auto">
          <a:xfrm>
            <a:off x="868363" y="3148657"/>
            <a:ext cx="79359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000">
                <a:latin typeface="Arial" charset="0"/>
              </a:rPr>
              <a:t>Statics of temperature in compared with Radio-sonde observation</a:t>
            </a:r>
            <a:endParaRPr lang="ja-JP" altLang="en-US" sz="20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3242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title"/>
          </p:nvPr>
        </p:nvSpPr>
        <p:spPr>
          <a:xfrm>
            <a:off x="722313" y="3861048"/>
            <a:ext cx="7772400" cy="1866131"/>
          </a:xfrm>
        </p:spPr>
        <p:txBody>
          <a:bodyPr/>
          <a:lstStyle/>
          <a:p>
            <a:r>
              <a:rPr kumimoji="1" lang="en-US" altLang="ja-JP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Updates</a:t>
            </a:r>
            <a:r>
              <a:rPr kumimoji="1" lang="ja-JP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kumimoji="1" lang="en-US" altLang="ja-JP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SINCE the last meeting</a:t>
            </a:r>
            <a:br>
              <a:rPr kumimoji="1" lang="en-US" altLang="ja-JP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2017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lang="en-US" altLang="ja-JP" sz="2800" dirty="0" smtClean="0">
                <a:solidFill>
                  <a:schemeClr val="tx1"/>
                </a:solidFill>
              </a:rPr>
              <a:t>GA: </a:t>
            </a:r>
            <a:r>
              <a:rPr lang="en-US" altLang="ja-JP" sz="2800" dirty="0">
                <a:solidFill>
                  <a:schemeClr val="tx1"/>
                </a:solidFill>
              </a:rPr>
              <a:t>Global </a:t>
            </a:r>
            <a:r>
              <a:rPr lang="en-US" altLang="ja-JP" sz="2800" dirty="0" smtClean="0">
                <a:solidFill>
                  <a:schemeClr val="tx1"/>
                </a:solidFill>
              </a:rPr>
              <a:t>Analysis</a:t>
            </a:r>
            <a:br>
              <a:rPr lang="en-US" altLang="ja-JP" sz="2800" dirty="0" smtClean="0">
                <a:solidFill>
                  <a:schemeClr val="tx1"/>
                </a:solidFill>
              </a:rPr>
            </a:br>
            <a:r>
              <a:rPr lang="en-US" altLang="ja-JP" sz="2800" dirty="0" smtClean="0">
                <a:solidFill>
                  <a:schemeClr val="tx1"/>
                </a:solidFill>
              </a:rPr>
              <a:t>MA: </a:t>
            </a:r>
            <a:r>
              <a:rPr lang="en-US" altLang="ja-JP" sz="2800" dirty="0" err="1">
                <a:solidFill>
                  <a:schemeClr val="tx1"/>
                </a:solidFill>
              </a:rPr>
              <a:t>Meso</a:t>
            </a:r>
            <a:r>
              <a:rPr lang="en-US" altLang="ja-JP" sz="2800" dirty="0">
                <a:solidFill>
                  <a:schemeClr val="tx1"/>
                </a:solidFill>
              </a:rPr>
              <a:t>-scale </a:t>
            </a:r>
            <a:r>
              <a:rPr lang="en-US" altLang="ja-JP" sz="2800" dirty="0" smtClean="0">
                <a:solidFill>
                  <a:schemeClr val="tx1"/>
                </a:solidFill>
              </a:rPr>
              <a:t>Analysis</a:t>
            </a:r>
            <a:br>
              <a:rPr lang="en-US" altLang="ja-JP" sz="2800" dirty="0" smtClean="0">
                <a:solidFill>
                  <a:schemeClr val="tx1"/>
                </a:solidFill>
              </a:rPr>
            </a:br>
            <a:r>
              <a:rPr lang="en-US" altLang="ja-JP" sz="2800" dirty="0" smtClean="0">
                <a:solidFill>
                  <a:schemeClr val="tx1"/>
                </a:solidFill>
              </a:rPr>
              <a:t>LA: </a:t>
            </a:r>
            <a:r>
              <a:rPr lang="en-US" altLang="ja-JP" sz="2800" dirty="0">
                <a:solidFill>
                  <a:schemeClr val="tx1"/>
                </a:solidFill>
              </a:rPr>
              <a:t>Local Analysis</a:t>
            </a:r>
            <a:endParaRPr kumimoji="1" lang="ja-JP" altLang="en-US" dirty="0"/>
          </a:p>
        </p:txBody>
      </p:sp>
      <p:sp>
        <p:nvSpPr>
          <p:cNvPr id="6" name="テキスト プレースホルダー 5"/>
          <p:cNvSpPr>
            <a:spLocks noGrp="1"/>
          </p:cNvSpPr>
          <p:nvPr>
            <p:ph type="body" idx="1"/>
          </p:nvPr>
        </p:nvSpPr>
        <p:spPr>
          <a:xfrm>
            <a:off x="722313" y="620689"/>
            <a:ext cx="7772400" cy="3384375"/>
          </a:xfrm>
        </p:spPr>
        <p:txBody>
          <a:bodyPr/>
          <a:lstStyle/>
          <a:p>
            <a:pPr marL="457200" indent="-457200">
              <a:buAutoNum type="arabicParenBoth"/>
            </a:pPr>
            <a:r>
              <a:rPr lang="en-US" altLang="ja-JP" dirty="0" smtClean="0">
                <a:solidFill>
                  <a:schemeClr val="tx1"/>
                </a:solidFill>
              </a:rPr>
              <a:t>Jan. 2017: Satellite Radiance Data for LA </a:t>
            </a:r>
            <a:r>
              <a:rPr lang="en-US" altLang="ja-JP" dirty="0">
                <a:solidFill>
                  <a:schemeClr val="tx1"/>
                </a:solidFill>
              </a:rPr>
              <a:t>– by </a:t>
            </a:r>
            <a:r>
              <a:rPr lang="en-US" altLang="ja-JP" dirty="0" smtClean="0">
                <a:solidFill>
                  <a:schemeClr val="tx1"/>
                </a:solidFill>
              </a:rPr>
              <a:t>Y. Ikuta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altLang="ja-JP" dirty="0" err="1" smtClean="0">
                <a:solidFill>
                  <a:schemeClr val="tx1"/>
                </a:solidFill>
              </a:rPr>
              <a:t>NOAA,Metop</a:t>
            </a:r>
            <a:r>
              <a:rPr lang="en-US" altLang="ja-JP" dirty="0" smtClean="0">
                <a:solidFill>
                  <a:schemeClr val="tx1"/>
                </a:solidFill>
              </a:rPr>
              <a:t>/AMSU-A</a:t>
            </a:r>
            <a:r>
              <a:rPr lang="en-US" altLang="ja-JP" dirty="0">
                <a:solidFill>
                  <a:schemeClr val="tx1"/>
                </a:solidFill>
              </a:rPr>
              <a:t>; NOAA, </a:t>
            </a:r>
            <a:r>
              <a:rPr lang="en-US" altLang="ja-JP" dirty="0" err="1">
                <a:solidFill>
                  <a:schemeClr val="tx1"/>
                </a:solidFill>
              </a:rPr>
              <a:t>Metop</a:t>
            </a:r>
            <a:r>
              <a:rPr lang="en-US" altLang="ja-JP" dirty="0">
                <a:solidFill>
                  <a:schemeClr val="tx1"/>
                </a:solidFill>
              </a:rPr>
              <a:t>/MHS; Aqua/AMSU-A; GCOM-W/AMSR2; DMSP/SSMIS; GPM-core/GMI; </a:t>
            </a:r>
            <a:r>
              <a:rPr lang="en-US" altLang="ja-JP" dirty="0" smtClean="0">
                <a:solidFill>
                  <a:schemeClr val="tx1"/>
                </a:solidFill>
              </a:rPr>
              <a:t>Himawari-8/AHI</a:t>
            </a:r>
          </a:p>
          <a:p>
            <a:pPr marL="457200" indent="-457200">
              <a:buAutoNum type="arabicParenBoth"/>
            </a:pPr>
            <a:r>
              <a:rPr lang="en-US" altLang="ja-JP" dirty="0" smtClean="0">
                <a:solidFill>
                  <a:schemeClr val="tx1"/>
                </a:solidFill>
              </a:rPr>
              <a:t>Jan. 2017: Satellite Soil Moisture Data for LA – by Y. Ikuta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altLang="ja-JP" dirty="0" smtClean="0">
                <a:solidFill>
                  <a:schemeClr val="tx1"/>
                </a:solidFill>
              </a:rPr>
              <a:t>GCOM-W/AMSR2</a:t>
            </a:r>
            <a:r>
              <a:rPr lang="en-US" altLang="ja-JP" dirty="0">
                <a:solidFill>
                  <a:schemeClr val="tx1"/>
                </a:solidFill>
              </a:rPr>
              <a:t>, </a:t>
            </a:r>
            <a:r>
              <a:rPr lang="en-US" altLang="ja-JP" dirty="0" err="1" smtClean="0">
                <a:solidFill>
                  <a:schemeClr val="tx1"/>
                </a:solidFill>
              </a:rPr>
              <a:t>Metop</a:t>
            </a:r>
            <a:r>
              <a:rPr lang="en-US" altLang="ja-JP" dirty="0" smtClean="0">
                <a:solidFill>
                  <a:schemeClr val="tx1"/>
                </a:solidFill>
              </a:rPr>
              <a:t>/ASCAT</a:t>
            </a:r>
            <a:endParaRPr lang="en-US" altLang="ja-JP" dirty="0">
              <a:solidFill>
                <a:schemeClr val="tx1"/>
              </a:solidFill>
            </a:endParaRPr>
          </a:p>
          <a:p>
            <a:pPr marL="457200" indent="-457200">
              <a:buAutoNum type="arabicParenBoth"/>
            </a:pPr>
            <a:r>
              <a:rPr lang="en-US" altLang="ja-JP" dirty="0" smtClean="0">
                <a:solidFill>
                  <a:schemeClr val="tx1"/>
                </a:solidFill>
              </a:rPr>
              <a:t>Mar. 2017: Suomi-NPP/ATMS for GA – Y. </a:t>
            </a:r>
            <a:r>
              <a:rPr lang="en-US" altLang="ja-JP" dirty="0" err="1" smtClean="0">
                <a:solidFill>
                  <a:schemeClr val="tx1"/>
                </a:solidFill>
              </a:rPr>
              <a:t>Hirahara</a:t>
            </a:r>
            <a:r>
              <a:rPr lang="en-US" altLang="ja-JP" dirty="0" smtClean="0">
                <a:solidFill>
                  <a:schemeClr val="tx1"/>
                </a:solidFill>
              </a:rPr>
              <a:t>, T. </a:t>
            </a:r>
            <a:r>
              <a:rPr lang="en-US" altLang="ja-JP" dirty="0" err="1" smtClean="0">
                <a:solidFill>
                  <a:schemeClr val="tx1"/>
                </a:solidFill>
              </a:rPr>
              <a:t>Egawa</a:t>
            </a:r>
            <a:r>
              <a:rPr lang="en-US" altLang="ja-JP" dirty="0" smtClean="0">
                <a:solidFill>
                  <a:schemeClr val="tx1"/>
                </a:solidFill>
              </a:rPr>
              <a:t> and M. </a:t>
            </a:r>
            <a:r>
              <a:rPr lang="en-US" altLang="ja-JP" dirty="0" err="1" smtClean="0">
                <a:solidFill>
                  <a:schemeClr val="tx1"/>
                </a:solidFill>
              </a:rPr>
              <a:t>Kazumori</a:t>
            </a:r>
            <a:endParaRPr lang="en-US" altLang="ja-JP" dirty="0" smtClean="0">
              <a:solidFill>
                <a:schemeClr val="tx1"/>
              </a:solidFill>
            </a:endParaRPr>
          </a:p>
          <a:p>
            <a:pPr marL="457200" indent="-457200">
              <a:buAutoNum type="arabicParenBoth"/>
            </a:pPr>
            <a:r>
              <a:rPr lang="en-US" altLang="ja-JP" dirty="0" smtClean="0">
                <a:solidFill>
                  <a:schemeClr val="tx1"/>
                </a:solidFill>
              </a:rPr>
              <a:t>Mar. 2017: Suomi-NPP/</a:t>
            </a:r>
            <a:r>
              <a:rPr lang="en-US" altLang="ja-JP" dirty="0" err="1" smtClean="0">
                <a:solidFill>
                  <a:schemeClr val="tx1"/>
                </a:solidFill>
              </a:rPr>
              <a:t>CrIS</a:t>
            </a:r>
            <a:r>
              <a:rPr lang="en-US" altLang="ja-JP" dirty="0" smtClean="0">
                <a:solidFill>
                  <a:schemeClr val="tx1"/>
                </a:solidFill>
              </a:rPr>
              <a:t> for GA – M. </a:t>
            </a:r>
            <a:r>
              <a:rPr lang="en-US" altLang="ja-JP" dirty="0" err="1" smtClean="0">
                <a:solidFill>
                  <a:schemeClr val="tx1"/>
                </a:solidFill>
              </a:rPr>
              <a:t>Kamekawa</a:t>
            </a:r>
            <a:r>
              <a:rPr lang="en-US" altLang="ja-JP" dirty="0">
                <a:solidFill>
                  <a:schemeClr val="tx1"/>
                </a:solidFill>
              </a:rPr>
              <a:t> </a:t>
            </a:r>
            <a:r>
              <a:rPr lang="en-US" altLang="ja-JP" dirty="0" smtClean="0">
                <a:solidFill>
                  <a:schemeClr val="tx1"/>
                </a:solidFill>
              </a:rPr>
              <a:t>and M. </a:t>
            </a:r>
            <a:r>
              <a:rPr lang="en-US" altLang="ja-JP" dirty="0" err="1" smtClean="0">
                <a:solidFill>
                  <a:schemeClr val="tx1"/>
                </a:solidFill>
              </a:rPr>
              <a:t>Kazumori</a:t>
            </a:r>
            <a:endParaRPr lang="en-US" altLang="ja-JP" dirty="0" smtClean="0">
              <a:solidFill>
                <a:schemeClr val="tx1"/>
              </a:solidFill>
            </a:endParaRPr>
          </a:p>
          <a:p>
            <a:pPr marL="457200" indent="-457200">
              <a:buAutoNum type="arabicParenBoth"/>
            </a:pPr>
            <a:r>
              <a:rPr lang="en-US" altLang="ja-JP" dirty="0" smtClean="0">
                <a:solidFill>
                  <a:schemeClr val="tx1"/>
                </a:solidFill>
              </a:rPr>
              <a:t>Mar. 2017: DMSP-F17,18/SSMIS(183GHz) for GA – Y. Murakami and M. </a:t>
            </a:r>
            <a:r>
              <a:rPr lang="en-US" altLang="ja-JP" dirty="0" err="1" smtClean="0">
                <a:solidFill>
                  <a:schemeClr val="tx1"/>
                </a:solidFill>
              </a:rPr>
              <a:t>Kazumori</a:t>
            </a:r>
            <a:endParaRPr lang="en-US" altLang="ja-JP" dirty="0" smtClean="0">
              <a:solidFill>
                <a:schemeClr val="tx1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48850EF-ECDA-4ECE-8DA7-C6B35CBD4662}" type="slidenum">
              <a:rPr lang="ja-JP" altLang="en-US" smtClean="0"/>
              <a:pPr>
                <a:defRPr/>
              </a:pPr>
              <a:t>16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19345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0" y="620688"/>
            <a:ext cx="3956880" cy="5834443"/>
          </a:xfrm>
        </p:spPr>
        <p:txBody>
          <a:bodyPr/>
          <a:lstStyle/>
          <a:p>
            <a:pPr marL="0" indent="0">
              <a:buNone/>
            </a:pPr>
            <a:r>
              <a:rPr lang="en-GB" altLang="ja-JP" sz="2000" dirty="0" smtClean="0"/>
              <a:t>Assimilated satellite radiance data</a:t>
            </a:r>
          </a:p>
          <a:p>
            <a:r>
              <a:rPr lang="en-GB" altLang="ja-JP" sz="2000" dirty="0" err="1" smtClean="0"/>
              <a:t>NOAA,Metop</a:t>
            </a:r>
            <a:r>
              <a:rPr lang="en-GB" altLang="ja-JP" sz="2000" dirty="0" smtClean="0"/>
              <a:t>/AMSU-A</a:t>
            </a:r>
            <a:r>
              <a:rPr lang="en-GB" altLang="ja-JP" sz="2000" dirty="0"/>
              <a:t>; NOAA, </a:t>
            </a:r>
            <a:r>
              <a:rPr lang="en-GB" altLang="ja-JP" sz="2000" dirty="0" err="1"/>
              <a:t>Metop</a:t>
            </a:r>
            <a:r>
              <a:rPr lang="en-GB" altLang="ja-JP" sz="2000" dirty="0"/>
              <a:t>/MHS; Aqua/AMSU-A; GCOM-W/AMSR2; DMSP/SSMIS; GPM-core/GMI; </a:t>
            </a:r>
            <a:r>
              <a:rPr lang="en-GB" altLang="ja-JP" sz="2000" dirty="0" smtClean="0"/>
              <a:t>Himawari-8/AHI</a:t>
            </a:r>
          </a:p>
          <a:p>
            <a:pPr marL="0" indent="0">
              <a:buNone/>
            </a:pPr>
            <a:r>
              <a:rPr lang="en-GB" altLang="ja-JP" sz="2000" dirty="0" smtClean="0"/>
              <a:t>Introduction of </a:t>
            </a:r>
            <a:r>
              <a:rPr lang="en-GB" altLang="ja-JP" sz="2000" dirty="0" err="1" smtClean="0"/>
              <a:t>Variational</a:t>
            </a:r>
            <a:r>
              <a:rPr lang="en-GB" altLang="ja-JP" sz="2000" dirty="0" smtClean="0"/>
              <a:t> Bias Correction (</a:t>
            </a:r>
            <a:r>
              <a:rPr lang="en-GB" altLang="ja-JP" sz="2000" dirty="0" err="1" smtClean="0"/>
              <a:t>VarBC</a:t>
            </a:r>
            <a:r>
              <a:rPr lang="en-GB" altLang="ja-JP" sz="2000" dirty="0" smtClean="0"/>
              <a:t>)</a:t>
            </a:r>
          </a:p>
          <a:p>
            <a:r>
              <a:rPr lang="en-GB" altLang="ja-JP" sz="2000" dirty="0" smtClean="0"/>
              <a:t>Predictor: </a:t>
            </a:r>
            <a:r>
              <a:rPr lang="en-GB" altLang="ja-JP" sz="2000" dirty="0" err="1" smtClean="0"/>
              <a:t>Const</a:t>
            </a:r>
            <a:r>
              <a:rPr lang="en-GB" altLang="ja-JP" sz="2000" dirty="0" smtClean="0"/>
              <a:t>, Scan angle, SST</a:t>
            </a:r>
            <a:endParaRPr lang="en-GB" altLang="ja-JP" sz="2000" dirty="0"/>
          </a:p>
          <a:p>
            <a:endParaRPr kumimoji="1" lang="ja-JP" altLang="en-US" sz="20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48850EF-ECDA-4ECE-8DA7-C6B35CBD4662}" type="slidenum">
              <a:rPr lang="ja-JP" altLang="en-US" smtClean="0"/>
              <a:pPr>
                <a:defRPr/>
              </a:pPr>
              <a:t>17</a:t>
            </a:fld>
            <a:endParaRPr lang="ja-JP" altLang="en-US" dirty="0"/>
          </a:p>
        </p:txBody>
      </p:sp>
      <p:pic>
        <p:nvPicPr>
          <p:cNvPr id="17" name="図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8851" y="-27384"/>
            <a:ext cx="5109653" cy="3562659"/>
          </a:xfrm>
          <a:prstGeom prst="rect">
            <a:avLst/>
          </a:prstGeom>
        </p:spPr>
      </p:pic>
      <p:sp>
        <p:nvSpPr>
          <p:cNvPr id="18" name="スライド番号プレースホルダー 2"/>
          <p:cNvSpPr txBox="1">
            <a:spLocks/>
          </p:cNvSpPr>
          <p:nvPr/>
        </p:nvSpPr>
        <p:spPr>
          <a:xfrm>
            <a:off x="8207896" y="6525344"/>
            <a:ext cx="648072" cy="2880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kumimoji="1"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9pPr>
          </a:lstStyle>
          <a:p>
            <a:pPr>
              <a:defRPr/>
            </a:pPr>
            <a:fld id="{A6D3F0D8-8ADA-4B70-A11F-BA660F944981}" type="slidenum">
              <a:rPr lang="ja-JP" altLang="en-US" smtClean="0"/>
              <a:pPr>
                <a:defRPr/>
              </a:pPr>
              <a:t>17</a:t>
            </a:fld>
            <a:endParaRPr lang="ja-JP" altLang="en-US" dirty="0"/>
          </a:p>
        </p:txBody>
      </p:sp>
      <p:grpSp>
        <p:nvGrpSpPr>
          <p:cNvPr id="19" name="グループ化 18"/>
          <p:cNvGrpSpPr/>
          <p:nvPr/>
        </p:nvGrpSpPr>
        <p:grpSpPr>
          <a:xfrm>
            <a:off x="6745535" y="3529500"/>
            <a:ext cx="2083696" cy="3139860"/>
            <a:chOff x="6926063" y="3673516"/>
            <a:chExt cx="2083696" cy="3139860"/>
          </a:xfrm>
        </p:grpSpPr>
        <p:pic>
          <p:nvPicPr>
            <p:cNvPr id="20" name="図 1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46368" y="3874849"/>
              <a:ext cx="1018120" cy="2938527"/>
            </a:xfrm>
            <a:prstGeom prst="rect">
              <a:avLst/>
            </a:prstGeom>
          </p:spPr>
        </p:pic>
        <p:pic>
          <p:nvPicPr>
            <p:cNvPr id="21" name="図 2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26063" y="3874849"/>
              <a:ext cx="1030313" cy="2938527"/>
            </a:xfrm>
            <a:prstGeom prst="rect">
              <a:avLst/>
            </a:prstGeom>
          </p:spPr>
        </p:pic>
        <p:sp>
          <p:nvSpPr>
            <p:cNvPr id="22" name="テキスト ボックス 21"/>
            <p:cNvSpPr txBox="1"/>
            <p:nvPr/>
          </p:nvSpPr>
          <p:spPr>
            <a:xfrm>
              <a:off x="7111482" y="3673516"/>
              <a:ext cx="1898277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altLang="ja-JP" sz="1600" dirty="0" smtClean="0"/>
                <a:t>RH:  ME      RMSE</a:t>
              </a:r>
              <a:endParaRPr kumimoji="1" lang="ja-JP" altLang="en-US" sz="1600" dirty="0"/>
            </a:p>
          </p:txBody>
        </p:sp>
      </p:grpSp>
      <p:grpSp>
        <p:nvGrpSpPr>
          <p:cNvPr id="23" name="グループ化 22"/>
          <p:cNvGrpSpPr/>
          <p:nvPr/>
        </p:nvGrpSpPr>
        <p:grpSpPr>
          <a:xfrm>
            <a:off x="4027660" y="3546167"/>
            <a:ext cx="2705775" cy="3071421"/>
            <a:chOff x="4208188" y="3546167"/>
            <a:chExt cx="2705775" cy="3071421"/>
          </a:xfrm>
        </p:grpSpPr>
        <p:pic>
          <p:nvPicPr>
            <p:cNvPr id="24" name="図 2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08188" y="3832232"/>
              <a:ext cx="2705775" cy="2785356"/>
            </a:xfrm>
            <a:prstGeom prst="rect">
              <a:avLst/>
            </a:prstGeom>
          </p:spPr>
        </p:pic>
        <p:sp>
          <p:nvSpPr>
            <p:cNvPr id="25" name="テキスト ボックス 24"/>
            <p:cNvSpPr txBox="1"/>
            <p:nvPr/>
          </p:nvSpPr>
          <p:spPr>
            <a:xfrm>
              <a:off x="5450661" y="3546167"/>
              <a:ext cx="6335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ETS</a:t>
              </a:r>
              <a:endParaRPr kumimoji="1" lang="ja-JP" altLang="en-US" dirty="0"/>
            </a:p>
          </p:txBody>
        </p:sp>
      </p:grpSp>
      <p:grpSp>
        <p:nvGrpSpPr>
          <p:cNvPr id="26" name="グループ化 25"/>
          <p:cNvGrpSpPr/>
          <p:nvPr/>
        </p:nvGrpSpPr>
        <p:grpSpPr>
          <a:xfrm>
            <a:off x="1223120" y="3522494"/>
            <a:ext cx="2060627" cy="3135523"/>
            <a:chOff x="1891599" y="3522494"/>
            <a:chExt cx="2060627" cy="3135523"/>
          </a:xfrm>
        </p:grpSpPr>
        <p:pic>
          <p:nvPicPr>
            <p:cNvPr id="27" name="図 2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15816" y="3719490"/>
              <a:ext cx="1036410" cy="2938527"/>
            </a:xfrm>
            <a:prstGeom prst="rect">
              <a:avLst/>
            </a:prstGeom>
          </p:spPr>
        </p:pic>
        <p:pic>
          <p:nvPicPr>
            <p:cNvPr id="28" name="図 27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91599" y="3717032"/>
              <a:ext cx="1024217" cy="2938527"/>
            </a:xfrm>
            <a:prstGeom prst="rect">
              <a:avLst/>
            </a:prstGeom>
          </p:spPr>
        </p:pic>
        <p:sp>
          <p:nvSpPr>
            <p:cNvPr id="29" name="テキスト ボックス 28"/>
            <p:cNvSpPr txBox="1"/>
            <p:nvPr/>
          </p:nvSpPr>
          <p:spPr>
            <a:xfrm>
              <a:off x="2218333" y="3522494"/>
              <a:ext cx="1705595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kumimoji="1" lang="en-US" altLang="ja-JP" sz="1600" dirty="0" smtClean="0"/>
                <a:t>T:  ME      RMSE</a:t>
              </a:r>
              <a:endParaRPr kumimoji="1" lang="ja-JP" altLang="en-US" sz="1600" dirty="0"/>
            </a:p>
          </p:txBody>
        </p:sp>
      </p:grpSp>
      <p:sp>
        <p:nvSpPr>
          <p:cNvPr id="30" name="角丸四角形 29"/>
          <p:cNvSpPr/>
          <p:nvPr/>
        </p:nvSpPr>
        <p:spPr>
          <a:xfrm>
            <a:off x="3671392" y="3522494"/>
            <a:ext cx="5292080" cy="3218874"/>
          </a:xfrm>
          <a:prstGeom prst="roundRect">
            <a:avLst>
              <a:gd name="adj" fmla="val 5766"/>
            </a:avLst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3743400" y="3546167"/>
            <a:ext cx="1095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WINTER</a:t>
            </a:r>
            <a:endParaRPr kumimoji="1" lang="ja-JP" altLang="en-US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2" name="角丸四角形 31"/>
          <p:cNvSpPr/>
          <p:nvPr/>
        </p:nvSpPr>
        <p:spPr>
          <a:xfrm>
            <a:off x="179512" y="3501008"/>
            <a:ext cx="3275856" cy="3218874"/>
          </a:xfrm>
          <a:prstGeom prst="roundRect">
            <a:avLst>
              <a:gd name="adj" fmla="val 5766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251520" y="3524681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SUMMER</a:t>
            </a:r>
            <a:endParaRPr kumimoji="1" lang="ja-JP" alt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5496" y="53752"/>
            <a:ext cx="5544616" cy="566936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l"/>
            <a:r>
              <a:rPr lang="en-US" altLang="ja-JP" sz="4000" dirty="0" smtClean="0"/>
              <a:t>Sat. Rad. Data </a:t>
            </a:r>
            <a:r>
              <a:rPr lang="en-US" altLang="ja-JP" sz="4000" dirty="0"/>
              <a:t>(L)</a:t>
            </a:r>
            <a:endParaRPr lang="ja-JP" altLang="en-US" sz="4000" dirty="0"/>
          </a:p>
        </p:txBody>
      </p:sp>
    </p:spTree>
    <p:extLst>
      <p:ext uri="{BB962C8B-B14F-4D97-AF65-F5344CB8AC3E}">
        <p14:creationId xmlns:p14="http://schemas.microsoft.com/office/powerpoint/2010/main" val="371372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24" t="50000" r="43175" b="37055"/>
          <a:stretch/>
        </p:blipFill>
        <p:spPr bwMode="auto">
          <a:xfrm>
            <a:off x="4932040" y="1772816"/>
            <a:ext cx="3456384" cy="674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sz="4000" dirty="0" smtClean="0"/>
              <a:t>Soil Moisture Products of</a:t>
            </a:r>
            <a:br>
              <a:rPr kumimoji="1" lang="en-US" altLang="ja-JP" sz="4000" dirty="0" smtClean="0"/>
            </a:br>
            <a:r>
              <a:rPr kumimoji="1" lang="en-US" altLang="ja-JP" sz="4000" dirty="0" smtClean="0"/>
              <a:t>GCOM-W/AMSR2, </a:t>
            </a:r>
            <a:r>
              <a:rPr kumimoji="1" lang="en-US" altLang="ja-JP" sz="4000" dirty="0" err="1" smtClean="0"/>
              <a:t>Metop</a:t>
            </a:r>
            <a:r>
              <a:rPr lang="en-US" altLang="ja-JP" sz="4000" dirty="0" smtClean="0"/>
              <a:t>/ASCAT (L)</a:t>
            </a:r>
            <a:endParaRPr kumimoji="1" lang="ja-JP" altLang="en-US" sz="40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199" y="1196752"/>
            <a:ext cx="5868884" cy="5258379"/>
          </a:xfrm>
        </p:spPr>
        <p:txBody>
          <a:bodyPr/>
          <a:lstStyle/>
          <a:p>
            <a:r>
              <a:rPr lang="en-US" altLang="ja-JP" sz="2000" dirty="0" err="1" smtClean="0"/>
              <a:t>Asuca-Var</a:t>
            </a:r>
            <a:r>
              <a:rPr lang="en-US" altLang="ja-JP" sz="2000" dirty="0" smtClean="0"/>
              <a:t>: DA for Local </a:t>
            </a:r>
            <a:r>
              <a:rPr lang="en-US" altLang="ja-JP" sz="2000" dirty="0" err="1" smtClean="0"/>
              <a:t>Anlysis</a:t>
            </a:r>
            <a:endParaRPr lang="en-US" altLang="ja-JP" sz="2000" dirty="0" smtClean="0"/>
          </a:p>
          <a:p>
            <a:pPr lvl="1"/>
            <a:r>
              <a:rPr lang="en-US" altLang="ja-JP" sz="1600" dirty="0" smtClean="0"/>
              <a:t>Analysis variables: </a:t>
            </a:r>
            <a:endParaRPr kumimoji="1" lang="en-US" altLang="ja-JP" sz="1600" dirty="0"/>
          </a:p>
          <a:p>
            <a:r>
              <a:rPr kumimoji="1" lang="en-US" altLang="ja-JP" sz="2000" dirty="0" smtClean="0"/>
              <a:t>Observation Operator: CDF matching</a:t>
            </a:r>
          </a:p>
          <a:p>
            <a:r>
              <a:rPr lang="en-US" altLang="ja-JP" sz="2000" dirty="0" smtClean="0"/>
              <a:t>Quality Control</a:t>
            </a:r>
          </a:p>
          <a:p>
            <a:pPr lvl="1"/>
            <a:r>
              <a:rPr kumimoji="1" lang="en-US" altLang="ja-JP" sz="1600" dirty="0" smtClean="0"/>
              <a:t>Elimination of  the Data in Precipitation Area,  Accumulated Snow Area, Forest Area, Artificial Construction Area, Water Surface Area (Ocean, Lake, River etc.) </a:t>
            </a:r>
          </a:p>
          <a:p>
            <a:pPr lvl="1"/>
            <a:r>
              <a:rPr lang="en-US" altLang="ja-JP" sz="1600" dirty="0" smtClean="0"/>
              <a:t>Gross error check</a:t>
            </a:r>
          </a:p>
          <a:p>
            <a:pPr lvl="1"/>
            <a:r>
              <a:rPr kumimoji="1" lang="en-US" altLang="ja-JP" sz="1600" dirty="0" smtClean="0"/>
              <a:t>Bias </a:t>
            </a:r>
            <a:r>
              <a:rPr lang="en-US" altLang="ja-JP" sz="1600" dirty="0" smtClean="0"/>
              <a:t>c</a:t>
            </a:r>
            <a:r>
              <a:rPr kumimoji="1" lang="en-US" altLang="ja-JP" sz="1600" dirty="0" smtClean="0"/>
              <a:t>orrection – predictor (predictor: </a:t>
            </a:r>
            <a:r>
              <a:rPr lang="en-US" altLang="ja-JP" sz="1600" dirty="0" err="1" smtClean="0"/>
              <a:t>c</a:t>
            </a:r>
            <a:r>
              <a:rPr kumimoji="1" lang="en-US" altLang="ja-JP" sz="1600" dirty="0" err="1" smtClean="0"/>
              <a:t>onst</a:t>
            </a:r>
            <a:r>
              <a:rPr kumimoji="1" lang="en-US" altLang="ja-JP" sz="1600" dirty="0" smtClean="0"/>
              <a:t>)</a:t>
            </a:r>
          </a:p>
          <a:p>
            <a:r>
              <a:rPr kumimoji="1" lang="en-US" altLang="ja-JP" sz="2000" dirty="0" smtClean="0"/>
              <a:t>Impacts on Analysis and Forecasts</a:t>
            </a:r>
          </a:p>
          <a:p>
            <a:pPr lvl="1"/>
            <a:r>
              <a:rPr lang="en-US" altLang="ja-JP" sz="1600" dirty="0" smtClean="0"/>
              <a:t>Improvement of ETS around 10mm/h in Summer</a:t>
            </a:r>
          </a:p>
          <a:p>
            <a:pPr lvl="1"/>
            <a:r>
              <a:rPr lang="en-US" altLang="ja-JP" sz="1600" dirty="0" smtClean="0"/>
              <a:t>Improvement of ETS for 15mm/h in Winter</a:t>
            </a:r>
          </a:p>
          <a:p>
            <a:pPr lvl="1"/>
            <a:r>
              <a:rPr lang="en-US" altLang="ja-JP" sz="1600" u="sng" dirty="0" smtClean="0"/>
              <a:t>RMSE of surface </a:t>
            </a:r>
            <a:r>
              <a:rPr lang="en-US" altLang="ja-JP" sz="1600" u="sng" dirty="0"/>
              <a:t>t</a:t>
            </a:r>
            <a:r>
              <a:rPr lang="en-US" altLang="ja-JP" sz="1600" u="sng" dirty="0" smtClean="0"/>
              <a:t>emperature is improved during daytime</a:t>
            </a:r>
          </a:p>
          <a:p>
            <a:pPr lvl="1"/>
            <a:r>
              <a:rPr lang="en-US" altLang="ja-JP" sz="1600" dirty="0" smtClean="0"/>
              <a:t>Negative bias of humidity near surface is exaggerated.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48850EF-ECDA-4ECE-8DA7-C6B35CBD4662}" type="slidenum">
              <a:rPr lang="ja-JP" altLang="en-US" smtClean="0"/>
              <a:pPr>
                <a:defRPr/>
              </a:pPr>
              <a:t>18</a:t>
            </a:fld>
            <a:endParaRPr lang="ja-JP" altLang="en-US" dirty="0"/>
          </a:p>
        </p:txBody>
      </p:sp>
      <p:graphicFrame>
        <p:nvGraphicFramePr>
          <p:cNvPr id="5" name="オブジェクト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20950437"/>
              </p:ext>
            </p:extLst>
          </p:nvPr>
        </p:nvGraphicFramePr>
        <p:xfrm>
          <a:off x="3059832" y="1556792"/>
          <a:ext cx="3456384" cy="416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58" name="数式" r:id="rId4" imgW="2108160" imgH="253800" progId="Equation.3">
                  <p:embed/>
                </p:oleObj>
              </mc:Choice>
              <mc:Fallback>
                <p:oleObj name="数式" r:id="rId4" imgW="2108160" imgH="253800" progId="Equation.3">
                  <p:embed/>
                  <p:pic>
                    <p:nvPicPr>
                      <p:cNvPr id="0" name="オブジェクト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59832" y="1556792"/>
                        <a:ext cx="3456384" cy="4164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テキスト ボックス 5"/>
          <p:cNvSpPr txBox="1"/>
          <p:nvPr/>
        </p:nvSpPr>
        <p:spPr>
          <a:xfrm>
            <a:off x="5496966" y="1270332"/>
            <a:ext cx="24705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 smtClean="0"/>
              <a:t>ground and skin temperature</a:t>
            </a:r>
            <a:endParaRPr kumimoji="1" lang="ja-JP" altLang="en-US" sz="1400" dirty="0"/>
          </a:p>
        </p:txBody>
      </p:sp>
      <p:cxnSp>
        <p:nvCxnSpPr>
          <p:cNvPr id="9" name="直線矢印コネクタ 8"/>
          <p:cNvCxnSpPr>
            <a:stCxn id="6" idx="1"/>
          </p:cNvCxnSpPr>
          <p:nvPr/>
        </p:nvCxnSpPr>
        <p:spPr>
          <a:xfrm flipH="1">
            <a:off x="4926472" y="1424221"/>
            <a:ext cx="570494" cy="15143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テキスト ボックス 9"/>
          <p:cNvSpPr txBox="1"/>
          <p:nvPr/>
        </p:nvSpPr>
        <p:spPr>
          <a:xfrm>
            <a:off x="6768342" y="1569836"/>
            <a:ext cx="25330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/>
              <a:t>s</a:t>
            </a:r>
            <a:r>
              <a:rPr lang="en-US" altLang="ja-JP" sz="1400" dirty="0" smtClean="0"/>
              <a:t>oil volumetric water content</a:t>
            </a:r>
            <a:endParaRPr kumimoji="1" lang="ja-JP" altLang="en-US" sz="1400" dirty="0"/>
          </a:p>
        </p:txBody>
      </p:sp>
      <p:cxnSp>
        <p:nvCxnSpPr>
          <p:cNvPr id="12" name="直線矢印コネクタ 11"/>
          <p:cNvCxnSpPr>
            <a:stCxn id="10" idx="1"/>
          </p:cNvCxnSpPr>
          <p:nvPr/>
        </p:nvCxnSpPr>
        <p:spPr>
          <a:xfrm flipH="1" flipV="1">
            <a:off x="6369496" y="1700808"/>
            <a:ext cx="398846" cy="2291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2" descr="http://svkva.naps.kishou.go.jp/~suuchi49/soil_png_dir/metop_2_ascat_stat1__hist_13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6083" y="4509120"/>
            <a:ext cx="2667000" cy="1863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http://svkva.naps.kishou.go.jp/~suuchi49/soil_png_dir/gcom-w_1_amsr2_stat1__hist_13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9496" y="2708920"/>
            <a:ext cx="2667000" cy="1863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テキスト ボックス 6"/>
          <p:cNvSpPr txBox="1"/>
          <p:nvPr/>
        </p:nvSpPr>
        <p:spPr>
          <a:xfrm>
            <a:off x="6813009" y="3004346"/>
            <a:ext cx="8899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/>
              <a:t>AMSR2</a:t>
            </a:r>
            <a:endParaRPr kumimoji="1" lang="ja-JP" altLang="en-US" sz="1600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6775238" y="4772333"/>
            <a:ext cx="8506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/>
              <a:t>ASCAT</a:t>
            </a:r>
            <a:endParaRPr kumimoji="1" lang="ja-JP" altLang="en-US" sz="1600" dirty="0"/>
          </a:p>
        </p:txBody>
      </p:sp>
      <p:pic>
        <p:nvPicPr>
          <p:cNvPr id="16" name="図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64" y="5544617"/>
            <a:ext cx="6523762" cy="1268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628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53752"/>
            <a:ext cx="5089829" cy="638944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l"/>
            <a:r>
              <a:rPr lang="en-US" altLang="ja-JP" sz="4000" dirty="0" smtClean="0"/>
              <a:t>Suomi-NPP/ATMS (G)</a:t>
            </a:r>
            <a:endParaRPr lang="ja-JP" altLang="en-US" sz="40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0" y="692696"/>
            <a:ext cx="4657725" cy="5616624"/>
          </a:xfrm>
        </p:spPr>
        <p:txBody>
          <a:bodyPr/>
          <a:lstStyle/>
          <a:p>
            <a:pPr marL="0" indent="0">
              <a:buNone/>
            </a:pPr>
            <a:r>
              <a:rPr kumimoji="1" lang="en-US" altLang="ja-JP" sz="2000" u="sng" dirty="0" smtClean="0"/>
              <a:t>Data Usage:</a:t>
            </a:r>
          </a:p>
          <a:p>
            <a:pPr marL="0" indent="0">
              <a:buNone/>
            </a:pPr>
            <a:r>
              <a:rPr kumimoji="1" lang="en-US" altLang="ja-JP" sz="2000" dirty="0" smtClean="0"/>
              <a:t>- Only </a:t>
            </a:r>
            <a:r>
              <a:rPr lang="en-US" altLang="ja-JP" sz="2000" dirty="0"/>
              <a:t>tropospheric </a:t>
            </a:r>
            <a:r>
              <a:rPr lang="en-US" altLang="ja-JP" sz="2000" dirty="0" smtClean="0"/>
              <a:t>CHs </a:t>
            </a:r>
            <a:r>
              <a:rPr lang="en-US" altLang="ja-JP" sz="2000" dirty="0"/>
              <a:t>(6–9, 18–22</a:t>
            </a:r>
            <a:r>
              <a:rPr lang="en-US" altLang="ja-JP" sz="2000" dirty="0" smtClean="0"/>
              <a:t>)</a:t>
            </a:r>
          </a:p>
          <a:p>
            <a:pPr marL="180975" indent="-180975">
              <a:buNone/>
            </a:pPr>
            <a:r>
              <a:rPr kumimoji="1" lang="en-US" altLang="ja-JP" sz="2000" dirty="0" smtClean="0"/>
              <a:t>- Thinning distance is 250km, independently from AMSU-A and MHS.</a:t>
            </a:r>
          </a:p>
          <a:p>
            <a:pPr marL="0" indent="0">
              <a:buNone/>
            </a:pPr>
            <a:r>
              <a:rPr kumimoji="1" lang="en-US" altLang="ja-JP" sz="2000" u="sng" dirty="0" smtClean="0"/>
              <a:t>Quality Control of ATMS data:</a:t>
            </a:r>
          </a:p>
          <a:p>
            <a:pPr marL="0" indent="0">
              <a:buNone/>
            </a:pPr>
            <a:r>
              <a:rPr lang="en-US" altLang="ja-JP" sz="2000" dirty="0"/>
              <a:t>- </a:t>
            </a:r>
            <a:r>
              <a:rPr lang="en-US" altLang="ja-JP" sz="2000" dirty="0" smtClean="0"/>
              <a:t>Noise filter </a:t>
            </a:r>
            <a:r>
              <a:rPr lang="en-US" altLang="ja-JP" sz="2000" dirty="0"/>
              <a:t>is applied </a:t>
            </a:r>
            <a:r>
              <a:rPr lang="en-US" altLang="ja-JP" sz="2000" dirty="0" smtClean="0"/>
              <a:t>at decoding.</a:t>
            </a:r>
          </a:p>
          <a:p>
            <a:pPr marL="0" indent="0">
              <a:buNone/>
            </a:pPr>
            <a:r>
              <a:rPr lang="en-US" altLang="ja-JP" sz="2000" dirty="0" smtClean="0"/>
              <a:t>- QC is same to that for AMSU-A and MHS</a:t>
            </a:r>
          </a:p>
          <a:p>
            <a:pPr marL="0" indent="0">
              <a:buNone/>
            </a:pPr>
            <a:r>
              <a:rPr lang="en-US" altLang="ja-JP" sz="2000" u="sng" dirty="0" smtClean="0"/>
              <a:t>Impact on Analysis</a:t>
            </a:r>
          </a:p>
          <a:p>
            <a:pPr marL="180975" indent="-180975">
              <a:buNone/>
            </a:pPr>
            <a:r>
              <a:rPr lang="en-US" altLang="ja-JP" sz="2000" dirty="0"/>
              <a:t>- ATMS assimilation improves water vapor and temperature fields in FG fields.</a:t>
            </a:r>
          </a:p>
          <a:p>
            <a:pPr marL="0" indent="0">
              <a:buNone/>
            </a:pPr>
            <a:r>
              <a:rPr lang="en-US" altLang="ja-JP" sz="2000" u="sng" dirty="0" smtClean="0"/>
              <a:t>Impact on Forecasts</a:t>
            </a:r>
          </a:p>
          <a:p>
            <a:pPr marL="180975" indent="-180975">
              <a:buNone/>
            </a:pPr>
            <a:r>
              <a:rPr lang="en-US" altLang="ja-JP" sz="2000" dirty="0"/>
              <a:t>- </a:t>
            </a:r>
            <a:r>
              <a:rPr lang="en-US" altLang="ja-JP" sz="2000" dirty="0" smtClean="0"/>
              <a:t>ATMS assimilation improved forecast in mid- </a:t>
            </a:r>
            <a:r>
              <a:rPr lang="en-US" altLang="ja-JP" sz="2000" dirty="0"/>
              <a:t>and upper-troposphere, especially in the Southern Hemisphere. </a:t>
            </a:r>
          </a:p>
          <a:p>
            <a:pPr marL="180975" indent="-180975">
              <a:buNone/>
            </a:pPr>
            <a:r>
              <a:rPr lang="en-US" altLang="ja-JP" sz="2000" dirty="0"/>
              <a:t>- </a:t>
            </a:r>
            <a:r>
              <a:rPr lang="en-US" altLang="ja-JP" sz="2000" dirty="0" smtClean="0"/>
              <a:t>It also brought slight improvement of tropical </a:t>
            </a:r>
            <a:r>
              <a:rPr lang="en-US" altLang="ja-JP" sz="2000" dirty="0"/>
              <a:t>cyclone track </a:t>
            </a:r>
            <a:r>
              <a:rPr lang="en-US" altLang="ja-JP" sz="2000" dirty="0" smtClean="0"/>
              <a:t>predictions.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48850EF-ECDA-4ECE-8DA7-C6B35CBD4662}" type="slidenum">
              <a:rPr lang="ja-JP" altLang="en-US" smtClean="0"/>
              <a:pPr>
                <a:defRPr/>
              </a:pPr>
              <a:t>19</a:t>
            </a:fld>
            <a:endParaRPr lang="ja-JP" alt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3085" y="1700808"/>
            <a:ext cx="4760916" cy="2119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74" t="44746" r="31984" b="4298"/>
          <a:stretch>
            <a:fillRect/>
          </a:stretch>
        </p:blipFill>
        <p:spPr bwMode="auto">
          <a:xfrm>
            <a:off x="4788024" y="116632"/>
            <a:ext cx="1958975" cy="147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25" t="44933" r="32138" b="4327"/>
          <a:stretch>
            <a:fillRect/>
          </a:stretch>
        </p:blipFill>
        <p:spPr bwMode="auto">
          <a:xfrm>
            <a:off x="6870824" y="116632"/>
            <a:ext cx="1952625" cy="1458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テキスト ボックス 4"/>
          <p:cNvSpPr txBox="1"/>
          <p:nvPr/>
        </p:nvSpPr>
        <p:spPr>
          <a:xfrm>
            <a:off x="4499992" y="1575544"/>
            <a:ext cx="463049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AAP FFT-based </a:t>
            </a:r>
            <a:r>
              <a:rPr lang="en-US" altLang="ja-JP" dirty="0"/>
              <a:t>N</a:t>
            </a:r>
            <a:r>
              <a:rPr kumimoji="1" lang="en-US" altLang="ja-JP" dirty="0" smtClean="0"/>
              <a:t>oise Filtering (CH8 </a:t>
            </a:r>
            <a:r>
              <a:rPr kumimoji="1" lang="en-US" altLang="ja-JP" dirty="0" err="1" smtClean="0"/>
              <a:t>OmB</a:t>
            </a:r>
            <a:r>
              <a:rPr kumimoji="1" lang="en-US" altLang="ja-JP" dirty="0" smtClean="0"/>
              <a:t>)</a:t>
            </a: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6100668" y="116632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bg1"/>
                </a:solidFill>
              </a:rPr>
              <a:t>OFF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8174141" y="107340"/>
            <a:ext cx="53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bg1"/>
                </a:solidFill>
              </a:rPr>
              <a:t>ON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12" name="スライド番号プレースホルダー 1"/>
          <p:cNvSpPr txBox="1">
            <a:spLocks/>
          </p:cNvSpPr>
          <p:nvPr/>
        </p:nvSpPr>
        <p:spPr bwMode="auto">
          <a:xfrm>
            <a:off x="6482640" y="5468158"/>
            <a:ext cx="20574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ja-JP"/>
            </a:defPPr>
            <a:lvl1pPr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kumimoji="1" sz="2800" kern="120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+mn-cs"/>
              </a:defRPr>
            </a:lvl1pPr>
            <a:lvl2pPr marL="742950" indent="-28575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umimoji="1" sz="2400" kern="120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umimoji="1" sz="2000" kern="120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umimoji="1" kern="120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umimoji="1" kern="120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+mn-cs"/>
              </a:defRPr>
            </a:lvl5pPr>
            <a:lvl6pPr marL="25146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umimoji="1" kern="120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+mn-cs"/>
              </a:defRPr>
            </a:lvl6pPr>
            <a:lvl7pPr marL="29718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umimoji="1" kern="120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+mn-cs"/>
              </a:defRPr>
            </a:lvl7pPr>
            <a:lvl8pPr marL="34290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umimoji="1" kern="120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+mn-cs"/>
              </a:defRPr>
            </a:lvl8pPr>
            <a:lvl9pPr marL="38862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umimoji="1" kern="120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A39F6C7E-E443-456D-8156-DAEA9EFB5EE8}" type="slidenum">
              <a:rPr lang="ja-JP" altLang="en-US" sz="1200" smtClean="0">
                <a:solidFill>
                  <a:srgbClr val="898989"/>
                </a:solidFill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19</a:t>
            </a:fld>
            <a:endParaRPr lang="ja-JP" altLang="en-US" sz="1200" smtClean="0">
              <a:solidFill>
                <a:srgbClr val="898989"/>
              </a:solidFill>
            </a:endParaRPr>
          </a:p>
        </p:txBody>
      </p:sp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04" t="20811" r="35838" b="15581"/>
          <a:stretch>
            <a:fillRect/>
          </a:stretch>
        </p:blipFill>
        <p:spPr bwMode="auto">
          <a:xfrm>
            <a:off x="5009440" y="4231059"/>
            <a:ext cx="4070350" cy="171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テキスト ボックス 26"/>
          <p:cNvSpPr txBox="1">
            <a:spLocks noChangeArrowheads="1"/>
          </p:cNvSpPr>
          <p:nvPr/>
        </p:nvSpPr>
        <p:spPr bwMode="auto">
          <a:xfrm>
            <a:off x="5222709" y="5937274"/>
            <a:ext cx="37004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ja-JP" sz="1600" dirty="0"/>
              <a:t>Zonal mean of </a:t>
            </a:r>
            <a:r>
              <a:rPr lang="en-US" altLang="ja-JP" sz="1600" dirty="0" smtClean="0"/>
              <a:t> RMSE(CTRL) – RMSE(TEST) of geopotential </a:t>
            </a:r>
            <a:r>
              <a:rPr lang="en-US" altLang="ja-JP" sz="1600" dirty="0"/>
              <a:t>height in August 2015</a:t>
            </a:r>
            <a:endParaRPr lang="ja-JP" altLang="en-US" sz="1600" dirty="0"/>
          </a:p>
        </p:txBody>
      </p:sp>
      <p:sp>
        <p:nvSpPr>
          <p:cNvPr id="15" name="テキスト ボックス 29"/>
          <p:cNvSpPr txBox="1">
            <a:spLocks noChangeArrowheads="1"/>
          </p:cNvSpPr>
          <p:nvPr/>
        </p:nvSpPr>
        <p:spPr bwMode="auto">
          <a:xfrm>
            <a:off x="5292015" y="4077072"/>
            <a:ext cx="719138" cy="3079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algn="ctr"/>
            <a:r>
              <a:rPr lang="en-US" altLang="ja-JP" sz="1400" dirty="0"/>
              <a:t>FT=24</a:t>
            </a:r>
            <a:endParaRPr lang="ja-JP" altLang="en-US" sz="1400" dirty="0"/>
          </a:p>
        </p:txBody>
      </p:sp>
      <p:sp>
        <p:nvSpPr>
          <p:cNvPr id="16" name="テキスト ボックス 30"/>
          <p:cNvSpPr txBox="1">
            <a:spLocks noChangeArrowheads="1"/>
          </p:cNvSpPr>
          <p:nvPr/>
        </p:nvSpPr>
        <p:spPr bwMode="auto">
          <a:xfrm>
            <a:off x="6608053" y="4077072"/>
            <a:ext cx="720725" cy="3079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algn="ctr"/>
            <a:r>
              <a:rPr lang="en-US" altLang="ja-JP" sz="1400"/>
              <a:t>FT=48</a:t>
            </a:r>
            <a:endParaRPr lang="ja-JP" altLang="en-US" sz="1400"/>
          </a:p>
        </p:txBody>
      </p:sp>
      <p:sp>
        <p:nvSpPr>
          <p:cNvPr id="17" name="テキスト ボックス 31"/>
          <p:cNvSpPr txBox="1">
            <a:spLocks noChangeArrowheads="1"/>
          </p:cNvSpPr>
          <p:nvPr/>
        </p:nvSpPr>
        <p:spPr bwMode="auto">
          <a:xfrm>
            <a:off x="7939965" y="4077072"/>
            <a:ext cx="719138" cy="3079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algn="ctr"/>
            <a:r>
              <a:rPr lang="en-US" altLang="ja-JP" sz="1400" dirty="0" smtClean="0"/>
              <a:t>FT=72</a:t>
            </a:r>
            <a:endParaRPr lang="ja-JP" altLang="en-US" sz="1400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5432342" y="3163850"/>
            <a:ext cx="5229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/>
              <a:t>GMI</a:t>
            </a:r>
            <a:endParaRPr kumimoji="1" lang="ja-JP" altLang="en-US" sz="1400" dirty="0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5292080" y="2856074"/>
            <a:ext cx="8034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/>
              <a:t>AMSR2</a:t>
            </a:r>
            <a:endParaRPr kumimoji="1" lang="ja-JP" altLang="en-US" sz="1400" dirty="0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4637383" y="2348880"/>
            <a:ext cx="7441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/>
              <a:t>SSMIS</a:t>
            </a:r>
            <a:endParaRPr kumimoji="1" lang="ja-JP" altLang="en-US" sz="1400" dirty="0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6359305" y="2675144"/>
            <a:ext cx="10230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/>
              <a:t>GNSS-RO</a:t>
            </a:r>
            <a:endParaRPr kumimoji="1" lang="ja-JP" altLang="en-US" sz="1400" dirty="0"/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7796366" y="2367367"/>
            <a:ext cx="8627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/>
              <a:t>RAOB-T</a:t>
            </a:r>
            <a:endParaRPr kumimoji="1" lang="ja-JP" altLang="en-US" sz="1400" dirty="0"/>
          </a:p>
        </p:txBody>
      </p:sp>
      <p:sp>
        <p:nvSpPr>
          <p:cNvPr id="23" name="テキスト ボックス 26"/>
          <p:cNvSpPr txBox="1">
            <a:spLocks noChangeArrowheads="1"/>
          </p:cNvSpPr>
          <p:nvPr/>
        </p:nvSpPr>
        <p:spPr bwMode="auto">
          <a:xfrm>
            <a:off x="4600715" y="3594502"/>
            <a:ext cx="4579797" cy="338554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ja-JP" sz="1600" dirty="0"/>
              <a:t>Normalized changes in the STDV of </a:t>
            </a:r>
            <a:r>
              <a:rPr lang="en-US" altLang="ja-JP" sz="1600" dirty="0" err="1" smtClean="0"/>
              <a:t>OmB</a:t>
            </a:r>
            <a:r>
              <a:rPr lang="en-US" altLang="ja-JP" sz="1600" dirty="0" smtClean="0"/>
              <a:t> in Summer</a:t>
            </a:r>
            <a:endParaRPr lang="ja-JP" altLang="en-US" sz="1600" dirty="0"/>
          </a:p>
        </p:txBody>
      </p:sp>
    </p:spTree>
    <p:extLst>
      <p:ext uri="{BB962C8B-B14F-4D97-AF65-F5344CB8AC3E}">
        <p14:creationId xmlns:p14="http://schemas.microsoft.com/office/powerpoint/2010/main" val="1014194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Contents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 smtClean="0"/>
              <a:t>Current Status and Recent Progress of JMA’s NWP</a:t>
            </a:r>
          </a:p>
          <a:p>
            <a:endParaRPr lang="en-US" altLang="ja-JP" dirty="0"/>
          </a:p>
          <a:p>
            <a:r>
              <a:rPr lang="en-US" altLang="ja-JP" dirty="0"/>
              <a:t>S</a:t>
            </a:r>
            <a:r>
              <a:rPr lang="en-US" altLang="ja-JP" dirty="0" smtClean="0"/>
              <a:t>tatus </a:t>
            </a:r>
            <a:r>
              <a:rPr lang="en-US" altLang="ja-JP" dirty="0"/>
              <a:t>of current and future satellite </a:t>
            </a:r>
            <a:r>
              <a:rPr lang="en-US" altLang="ja-JP" dirty="0" smtClean="0"/>
              <a:t>system</a:t>
            </a:r>
            <a:br>
              <a:rPr lang="en-US" altLang="ja-JP" dirty="0" smtClean="0"/>
            </a:br>
            <a:r>
              <a:rPr lang="en-US" altLang="ja-JP" dirty="0" smtClean="0"/>
              <a:t>(prepared by Satellite Program Division)</a:t>
            </a:r>
          </a:p>
          <a:p>
            <a:endParaRPr kumimoji="1" lang="en-US" altLang="ja-JP" dirty="0"/>
          </a:p>
          <a:p>
            <a:r>
              <a:rPr lang="en-US" altLang="ja-JP" dirty="0"/>
              <a:t>Status Report of RTH </a:t>
            </a:r>
            <a:r>
              <a:rPr lang="en-US" altLang="ja-JP" dirty="0" smtClean="0"/>
              <a:t>Tokyo</a:t>
            </a:r>
            <a:br>
              <a:rPr lang="en-US" altLang="ja-JP" dirty="0" smtClean="0"/>
            </a:br>
            <a:r>
              <a:rPr lang="en-US" altLang="ja-JP" dirty="0" smtClean="0"/>
              <a:t>(prepared by RTH focal point for Tokyo)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48850EF-ECDA-4ECE-8DA7-C6B35CBD4662}" type="slidenum">
              <a:rPr lang="ja-JP" altLang="en-US" smtClean="0"/>
              <a:pPr>
                <a:defRPr/>
              </a:pPr>
              <a:t>2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87244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4808" y="53752"/>
            <a:ext cx="4629200" cy="638944"/>
          </a:xfrm>
        </p:spPr>
        <p:txBody>
          <a:bodyPr/>
          <a:lstStyle/>
          <a:p>
            <a:pPr algn="l"/>
            <a:r>
              <a:rPr kumimoji="1" lang="en-US" altLang="ja-JP" sz="4000" dirty="0" smtClean="0"/>
              <a:t>Suomi-NPP/</a:t>
            </a:r>
            <a:r>
              <a:rPr kumimoji="1" lang="en-US" altLang="ja-JP" sz="4000" dirty="0" err="1" smtClean="0"/>
              <a:t>CrIS</a:t>
            </a:r>
            <a:r>
              <a:rPr kumimoji="1" lang="en-US" altLang="ja-JP" sz="4000" dirty="0" smtClean="0"/>
              <a:t> (G)</a:t>
            </a:r>
            <a:endParaRPr kumimoji="1" lang="ja-JP" altLang="en-US" sz="40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08832" y="4000244"/>
            <a:ext cx="3702210" cy="2597108"/>
          </a:xfrm>
        </p:spPr>
        <p:txBody>
          <a:bodyPr/>
          <a:lstStyle/>
          <a:p>
            <a:r>
              <a:rPr lang="en-US" altLang="ja-JP" sz="2000" dirty="0" err="1" smtClean="0"/>
              <a:t>Obs</a:t>
            </a:r>
            <a:r>
              <a:rPr lang="en-US" altLang="ja-JP" sz="2000" dirty="0" smtClean="0"/>
              <a:t> error of </a:t>
            </a:r>
            <a:r>
              <a:rPr lang="en-US" altLang="ja-JP" sz="2000" dirty="0" err="1" smtClean="0"/>
              <a:t>CrIS</a:t>
            </a:r>
            <a:r>
              <a:rPr lang="en-US" altLang="ja-JP" sz="2000" dirty="0" smtClean="0"/>
              <a:t> is smaller  than that of IASI and </a:t>
            </a:r>
            <a:r>
              <a:rPr lang="en-US" altLang="ja-JP" sz="2000" dirty="0" err="1" smtClean="0"/>
              <a:t>AIRSl</a:t>
            </a:r>
            <a:endParaRPr lang="en-US" altLang="ja-JP" sz="2000" dirty="0" smtClean="0"/>
          </a:p>
          <a:p>
            <a:r>
              <a:rPr lang="en-US" altLang="ja-JP" sz="2000" dirty="0" err="1" smtClean="0"/>
              <a:t>CrIS</a:t>
            </a:r>
            <a:r>
              <a:rPr lang="en-US" altLang="ja-JP" sz="2000" dirty="0" smtClean="0"/>
              <a:t> assimilation improved the fitting of FG to other obs. such as AMSU-A and GNSS-RO.</a:t>
            </a:r>
          </a:p>
          <a:p>
            <a:r>
              <a:rPr lang="en-US" altLang="ja-JP" sz="2000" dirty="0" smtClean="0"/>
              <a:t>It also improved geopotential height forecast in Southern Hemisphere.</a:t>
            </a:r>
            <a:endParaRPr kumimoji="1" lang="ja-JP" altLang="en-US" sz="20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48850EF-ECDA-4ECE-8DA7-C6B35CBD4662}" type="slidenum">
              <a:rPr lang="ja-JP" altLang="en-US" smtClean="0"/>
              <a:pPr>
                <a:defRPr/>
              </a:pPr>
              <a:t>20</a:t>
            </a:fld>
            <a:endParaRPr lang="ja-JP" altLang="en-US" dirty="0"/>
          </a:p>
        </p:txBody>
      </p:sp>
      <p:grpSp>
        <p:nvGrpSpPr>
          <p:cNvPr id="16" name="グループ化 15"/>
          <p:cNvGrpSpPr/>
          <p:nvPr/>
        </p:nvGrpSpPr>
        <p:grpSpPr>
          <a:xfrm>
            <a:off x="4283968" y="-27384"/>
            <a:ext cx="4847698" cy="4016287"/>
            <a:chOff x="179512" y="746008"/>
            <a:chExt cx="4847698" cy="4016287"/>
          </a:xfrm>
        </p:grpSpPr>
        <p:pic>
          <p:nvPicPr>
            <p:cNvPr id="7" name="コンテンツ プレースホルダー 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627784" y="833245"/>
              <a:ext cx="2399426" cy="38535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コンテンツ プレースホルダー 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79512" y="805213"/>
              <a:ext cx="2574824" cy="39570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テキスト ボックス 2"/>
            <p:cNvSpPr txBox="1">
              <a:spLocks noChangeArrowheads="1"/>
            </p:cNvSpPr>
            <p:nvPr/>
          </p:nvSpPr>
          <p:spPr bwMode="auto">
            <a:xfrm>
              <a:off x="728438" y="781054"/>
              <a:ext cx="1755803" cy="2585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kumimoji="1" sz="32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kumimoji="1" sz="28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kumimoji="1" sz="24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2400" b="1" dirty="0">
                  <a:solidFill>
                    <a:srgbClr val="000000"/>
                  </a:solidFill>
                </a:rPr>
                <a:t>MW Sounder</a:t>
              </a:r>
              <a:endParaRPr lang="ja-JP" altLang="en-US" sz="2400" b="1" dirty="0">
                <a:solidFill>
                  <a:srgbClr val="000000"/>
                </a:solidFill>
              </a:endParaRPr>
            </a:p>
          </p:txBody>
        </p:sp>
        <p:sp>
          <p:nvSpPr>
            <p:cNvPr id="10" name="円/楕円 9"/>
            <p:cNvSpPr/>
            <p:nvPr/>
          </p:nvSpPr>
          <p:spPr>
            <a:xfrm>
              <a:off x="718713" y="1390794"/>
              <a:ext cx="996238" cy="702816"/>
            </a:xfrm>
            <a:prstGeom prst="ellipse">
              <a:avLst/>
            </a:prstGeom>
            <a:noFill/>
            <a:ln>
              <a:solidFill>
                <a:srgbClr val="0000FF">
                  <a:alpha val="6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" name="円/楕円 10"/>
            <p:cNvSpPr/>
            <p:nvPr/>
          </p:nvSpPr>
          <p:spPr>
            <a:xfrm>
              <a:off x="817879" y="3781214"/>
              <a:ext cx="1063832" cy="800261"/>
            </a:xfrm>
            <a:prstGeom prst="ellipse">
              <a:avLst/>
            </a:prstGeom>
            <a:noFill/>
            <a:ln>
              <a:solidFill>
                <a:srgbClr val="0000FF">
                  <a:alpha val="6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" name="円/楕円 11"/>
            <p:cNvSpPr/>
            <p:nvPr/>
          </p:nvSpPr>
          <p:spPr>
            <a:xfrm>
              <a:off x="885472" y="2521785"/>
              <a:ext cx="1134797" cy="749145"/>
            </a:xfrm>
            <a:prstGeom prst="ellipse">
              <a:avLst/>
            </a:prstGeom>
            <a:noFill/>
            <a:ln>
              <a:solidFill>
                <a:srgbClr val="0000FF">
                  <a:alpha val="6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" name="テキスト ボックス 2"/>
            <p:cNvSpPr txBox="1">
              <a:spLocks noChangeArrowheads="1"/>
            </p:cNvSpPr>
            <p:nvPr/>
          </p:nvSpPr>
          <p:spPr bwMode="auto">
            <a:xfrm>
              <a:off x="2853812" y="746008"/>
              <a:ext cx="2091714" cy="2585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kumimoji="1" sz="32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kumimoji="1" sz="28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kumimoji="1" sz="24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2400" b="1" dirty="0" smtClean="0">
                  <a:solidFill>
                    <a:srgbClr val="000000"/>
                  </a:solidFill>
                </a:rPr>
                <a:t>GNSS-RO</a:t>
              </a:r>
              <a:endParaRPr lang="ja-JP" altLang="en-US" sz="2400" b="1" dirty="0">
                <a:solidFill>
                  <a:srgbClr val="000000"/>
                </a:solidFill>
              </a:endParaRPr>
            </a:p>
          </p:txBody>
        </p:sp>
        <p:sp>
          <p:nvSpPr>
            <p:cNvPr id="14" name="円/楕円 13"/>
            <p:cNvSpPr/>
            <p:nvPr/>
          </p:nvSpPr>
          <p:spPr>
            <a:xfrm>
              <a:off x="3157097" y="3715810"/>
              <a:ext cx="900646" cy="836898"/>
            </a:xfrm>
            <a:prstGeom prst="ellipse">
              <a:avLst/>
            </a:prstGeom>
            <a:noFill/>
            <a:ln>
              <a:solidFill>
                <a:srgbClr val="0000FF">
                  <a:alpha val="6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pic>
        <p:nvPicPr>
          <p:cNvPr id="17" name="コンテンツ プレースホルダー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09298" y="4030343"/>
            <a:ext cx="2810178" cy="18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3217" y="3982963"/>
            <a:ext cx="1719263" cy="23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テキスト ボックス 18"/>
          <p:cNvSpPr txBox="1"/>
          <p:nvPr/>
        </p:nvSpPr>
        <p:spPr>
          <a:xfrm>
            <a:off x="35234" y="743981"/>
            <a:ext cx="40366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Usage: CHs (around 15µm) sensitive </a:t>
            </a:r>
          </a:p>
          <a:p>
            <a:r>
              <a:rPr kumimoji="1" lang="en-US" altLang="ja-JP" dirty="0" smtClean="0"/>
              <a:t>to </a:t>
            </a:r>
            <a:r>
              <a:rPr kumimoji="1" lang="en-US" altLang="ja-JP" b="1" i="1" dirty="0" smtClean="0"/>
              <a:t>T</a:t>
            </a:r>
            <a:r>
              <a:rPr kumimoji="1" lang="en-US" altLang="ja-JP" dirty="0" smtClean="0"/>
              <a:t> --- (land) 25CH, (Ocean) 27CH</a:t>
            </a:r>
            <a:endParaRPr kumimoji="1" lang="ja-JP" altLang="en-US" dirty="0"/>
          </a:p>
        </p:txBody>
      </p:sp>
      <p:grpSp>
        <p:nvGrpSpPr>
          <p:cNvPr id="22" name="グループ化 21"/>
          <p:cNvGrpSpPr/>
          <p:nvPr/>
        </p:nvGrpSpPr>
        <p:grpSpPr>
          <a:xfrm>
            <a:off x="35234" y="1340768"/>
            <a:ext cx="4056143" cy="2773378"/>
            <a:chOff x="338152" y="1196752"/>
            <a:chExt cx="5769496" cy="4566332"/>
          </a:xfrm>
        </p:grpSpPr>
        <p:pic>
          <p:nvPicPr>
            <p:cNvPr id="23" name="Picture 6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9016" y="1196752"/>
              <a:ext cx="5688632" cy="43957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テキスト ボックス 23"/>
            <p:cNvSpPr txBox="1"/>
            <p:nvPr/>
          </p:nvSpPr>
          <p:spPr>
            <a:xfrm>
              <a:off x="955988" y="1743198"/>
              <a:ext cx="2784832" cy="12162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050" dirty="0" smtClean="0"/>
                <a:t>Statics period</a:t>
              </a:r>
            </a:p>
            <a:p>
              <a:r>
                <a:rPr lang="en-US" altLang="ja-JP" sz="1050" dirty="0" smtClean="0"/>
                <a:t>2015.6-8                summer</a:t>
              </a:r>
            </a:p>
            <a:p>
              <a:r>
                <a:rPr kumimoji="1" lang="en-US" altLang="ja-JP" sz="1050" dirty="0" smtClean="0"/>
                <a:t>2015.12-2016.02  winter</a:t>
              </a:r>
              <a:endParaRPr kumimoji="1" lang="ja-JP" altLang="en-US" sz="1050" dirty="0"/>
            </a:p>
          </p:txBody>
        </p:sp>
        <p:sp>
          <p:nvSpPr>
            <p:cNvPr id="25" name="テキスト ボックス 24"/>
            <p:cNvSpPr txBox="1"/>
            <p:nvPr/>
          </p:nvSpPr>
          <p:spPr>
            <a:xfrm>
              <a:off x="2123728" y="4077073"/>
              <a:ext cx="1008111" cy="10641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dirty="0" err="1" smtClean="0">
                  <a:solidFill>
                    <a:srgbClr val="FF0000"/>
                  </a:solidFill>
                </a:rPr>
                <a:t>CrIS</a:t>
              </a:r>
              <a:endParaRPr kumimoji="1" lang="ja-JP" altLang="en-US" dirty="0">
                <a:solidFill>
                  <a:srgbClr val="FF0000"/>
                </a:solidFill>
              </a:endParaRPr>
            </a:p>
          </p:txBody>
        </p:sp>
        <p:sp>
          <p:nvSpPr>
            <p:cNvPr id="26" name="テキスト ボックス 25"/>
            <p:cNvSpPr txBox="1"/>
            <p:nvPr/>
          </p:nvSpPr>
          <p:spPr>
            <a:xfrm>
              <a:off x="971600" y="3284984"/>
              <a:ext cx="1008111" cy="6081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dirty="0" smtClean="0">
                  <a:solidFill>
                    <a:srgbClr val="0000FF"/>
                  </a:solidFill>
                </a:rPr>
                <a:t>IASI</a:t>
              </a:r>
              <a:endParaRPr kumimoji="1" lang="ja-JP" altLang="en-US" dirty="0">
                <a:solidFill>
                  <a:srgbClr val="0000FF"/>
                </a:solidFill>
              </a:endParaRPr>
            </a:p>
          </p:txBody>
        </p:sp>
        <p:sp>
          <p:nvSpPr>
            <p:cNvPr id="27" name="テキスト ボックス 26"/>
            <p:cNvSpPr txBox="1"/>
            <p:nvPr/>
          </p:nvSpPr>
          <p:spPr>
            <a:xfrm>
              <a:off x="3131841" y="2343363"/>
              <a:ext cx="1152128" cy="6081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dirty="0" smtClean="0">
                  <a:solidFill>
                    <a:srgbClr val="00FF00"/>
                  </a:solidFill>
                </a:rPr>
                <a:t>AIRS</a:t>
              </a:r>
              <a:endParaRPr kumimoji="1" lang="ja-JP" altLang="en-US" dirty="0">
                <a:solidFill>
                  <a:srgbClr val="00FF00"/>
                </a:solidFill>
              </a:endParaRPr>
            </a:p>
          </p:txBody>
        </p:sp>
        <p:sp>
          <p:nvSpPr>
            <p:cNvPr id="28" name="テキスト ボックス 27"/>
            <p:cNvSpPr txBox="1"/>
            <p:nvPr/>
          </p:nvSpPr>
          <p:spPr>
            <a:xfrm>
              <a:off x="2886419" y="5053634"/>
              <a:ext cx="2208855" cy="70945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kumimoji="1" lang="en-US" altLang="ja-JP" sz="1050" dirty="0" smtClean="0"/>
                <a:t>Wave Number(cm-1)</a:t>
              </a:r>
              <a:endParaRPr kumimoji="1" lang="ja-JP" altLang="en-US" sz="1050" dirty="0"/>
            </a:p>
          </p:txBody>
        </p:sp>
        <p:sp>
          <p:nvSpPr>
            <p:cNvPr id="29" name="テキスト ボックス 28"/>
            <p:cNvSpPr txBox="1"/>
            <p:nvPr/>
          </p:nvSpPr>
          <p:spPr>
            <a:xfrm rot="16200000">
              <a:off x="-453328" y="3456504"/>
              <a:ext cx="1944133" cy="36117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kumimoji="1" lang="en-US" altLang="ja-JP" sz="1050" dirty="0" err="1" smtClean="0"/>
                <a:t>Obs</a:t>
              </a:r>
              <a:r>
                <a:rPr kumimoji="1" lang="en-US" altLang="ja-JP" sz="1050" dirty="0" smtClean="0"/>
                <a:t> error (K</a:t>
              </a:r>
              <a:r>
                <a:rPr lang="en-US" altLang="ja-JP" sz="1050" dirty="0"/>
                <a:t>)</a:t>
              </a:r>
              <a:endParaRPr kumimoji="1" lang="ja-JP" altLang="en-US" sz="1050" dirty="0"/>
            </a:p>
          </p:txBody>
        </p:sp>
        <p:sp>
          <p:nvSpPr>
            <p:cNvPr id="30" name="テキスト ボックス 29"/>
            <p:cNvSpPr txBox="1"/>
            <p:nvPr/>
          </p:nvSpPr>
          <p:spPr>
            <a:xfrm>
              <a:off x="1990257" y="1243066"/>
              <a:ext cx="3384376" cy="4560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kumimoji="1" lang="en-US" altLang="ja-JP" sz="1200" dirty="0" smtClean="0"/>
                <a:t>Observation Error of HSS</a:t>
              </a:r>
              <a:endParaRPr kumimoji="1" lang="ja-JP" altLang="en-US" sz="1200" dirty="0"/>
            </a:p>
          </p:txBody>
        </p:sp>
      </p:grpSp>
      <p:pic>
        <p:nvPicPr>
          <p:cNvPr id="31" name="図 3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9018" y="4340047"/>
            <a:ext cx="5391494" cy="2523825"/>
          </a:xfrm>
          <a:prstGeom prst="rect">
            <a:avLst/>
          </a:prstGeom>
        </p:spPr>
      </p:pic>
      <p:sp>
        <p:nvSpPr>
          <p:cNvPr id="33" name="正方形/長方形 32"/>
          <p:cNvSpPr/>
          <p:nvPr/>
        </p:nvSpPr>
        <p:spPr>
          <a:xfrm>
            <a:off x="6063953" y="6597352"/>
            <a:ext cx="311655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altLang="ja-JP" sz="1600" b="1" dirty="0"/>
              <a:t>RMSE is against own </a:t>
            </a:r>
            <a:r>
              <a:rPr lang="en-US" altLang="ja-JP" sz="1600" b="1" dirty="0" smtClean="0"/>
              <a:t>analysis</a:t>
            </a:r>
          </a:p>
        </p:txBody>
      </p:sp>
    </p:spTree>
    <p:extLst>
      <p:ext uri="{BB962C8B-B14F-4D97-AF65-F5344CB8AC3E}">
        <p14:creationId xmlns:p14="http://schemas.microsoft.com/office/powerpoint/2010/main" val="398381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5152" y="53752"/>
            <a:ext cx="5482952" cy="638944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l"/>
            <a:r>
              <a:rPr lang="en-US" altLang="ja-JP" sz="4000" dirty="0" smtClean="0"/>
              <a:t>DMSP/SSMIS(183GHz)(G)</a:t>
            </a:r>
            <a:endParaRPr lang="ja-JP" altLang="en-US" sz="40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0" y="504149"/>
            <a:ext cx="6299968" cy="4076979"/>
          </a:xfrm>
        </p:spPr>
        <p:txBody>
          <a:bodyPr/>
          <a:lstStyle/>
          <a:p>
            <a:pPr marL="0" indent="0">
              <a:buNone/>
            </a:pPr>
            <a:r>
              <a:rPr lang="en-US" altLang="ja-JP" sz="2000" u="sng" dirty="0"/>
              <a:t>Data Usage</a:t>
            </a:r>
            <a:r>
              <a:rPr lang="en-US" altLang="ja-JP" sz="2000" u="sng" dirty="0" smtClean="0"/>
              <a:t>: </a:t>
            </a:r>
            <a:r>
              <a:rPr lang="en-US" altLang="ja-JP" sz="2000" dirty="0"/>
              <a:t>(</a:t>
            </a:r>
            <a:r>
              <a:rPr lang="en-US" altLang="ja-JP" sz="2000" i="1" dirty="0"/>
              <a:t>SSMIS Imager CHs </a:t>
            </a:r>
            <a:r>
              <a:rPr lang="en-US" altLang="ja-JP" sz="2000" i="1" dirty="0" smtClean="0"/>
              <a:t>are already </a:t>
            </a:r>
            <a:r>
              <a:rPr lang="en-US" altLang="ja-JP" sz="2000" i="1" dirty="0"/>
              <a:t>used</a:t>
            </a:r>
            <a:r>
              <a:rPr lang="en-US" altLang="ja-JP" sz="2000" dirty="0" smtClean="0"/>
              <a:t>.)</a:t>
            </a:r>
            <a:endParaRPr lang="en-US" altLang="ja-JP" sz="2000" u="sng" dirty="0" smtClean="0"/>
          </a:p>
          <a:p>
            <a:pPr marL="180975" indent="-180975"/>
            <a:r>
              <a:rPr lang="en-US" altLang="ja-JP" sz="2000" dirty="0" smtClean="0"/>
              <a:t>Clear-sky data of SSMIS 3CHs (CH 9,10, 11) around 183GHz of DMSP-F17,18</a:t>
            </a:r>
          </a:p>
          <a:p>
            <a:pPr marL="0" indent="0">
              <a:buNone/>
            </a:pPr>
            <a:r>
              <a:rPr lang="en-US" altLang="ja-JP" sz="2000" u="sng" dirty="0" smtClean="0"/>
              <a:t>Quality </a:t>
            </a:r>
            <a:r>
              <a:rPr lang="en-US" altLang="ja-JP" sz="2000" u="sng" dirty="0"/>
              <a:t>Control of </a:t>
            </a:r>
            <a:r>
              <a:rPr lang="en-US" altLang="ja-JP" sz="2000" u="sng" dirty="0" smtClean="0"/>
              <a:t>SSMIS(183GHz) </a:t>
            </a:r>
            <a:r>
              <a:rPr lang="en-US" altLang="ja-JP" sz="2000" u="sng" dirty="0"/>
              <a:t>data</a:t>
            </a:r>
            <a:r>
              <a:rPr lang="en-US" altLang="ja-JP" sz="2000" u="sng" dirty="0" smtClean="0"/>
              <a:t>:</a:t>
            </a:r>
            <a:endParaRPr kumimoji="1" lang="en-US" altLang="ja-JP" sz="2000" dirty="0" smtClean="0"/>
          </a:p>
          <a:p>
            <a:pPr marL="180975" indent="-180975"/>
            <a:r>
              <a:rPr lang="en-US" altLang="ja-JP" sz="2000" dirty="0"/>
              <a:t>Cloud detection algorithm </a:t>
            </a:r>
            <a:r>
              <a:rPr lang="en-US" altLang="ja-JP" sz="2000" dirty="0" smtClean="0"/>
              <a:t>w/o </a:t>
            </a:r>
            <a:r>
              <a:rPr lang="en-US" altLang="ja-JP" sz="2000" dirty="0"/>
              <a:t>157GHz </a:t>
            </a:r>
            <a:r>
              <a:rPr lang="en-US" altLang="ja-JP" sz="2000" dirty="0" smtClean="0"/>
              <a:t>CH</a:t>
            </a:r>
            <a:endParaRPr kumimoji="1" lang="en-US" altLang="ja-JP" sz="2000" dirty="0" smtClean="0"/>
          </a:p>
          <a:p>
            <a:pPr marL="268288" lvl="1" indent="-180975"/>
            <a:r>
              <a:rPr lang="en-US" altLang="ja-JP" sz="1600" dirty="0" smtClean="0"/>
              <a:t>QCs for MHS uses 157GHz CH to identify cloudy area.</a:t>
            </a:r>
          </a:p>
          <a:p>
            <a:pPr marL="268288" lvl="1" indent="-180975"/>
            <a:r>
              <a:rPr lang="en-US" altLang="ja-JP" sz="1600" dirty="0" smtClean="0"/>
              <a:t>Clouds classified into Cloud Liquid Particle, Snow Crystal and Ice Crystal are removed.</a:t>
            </a:r>
          </a:p>
          <a:p>
            <a:pPr marL="0" lvl="1" indent="0">
              <a:buNone/>
            </a:pPr>
            <a:r>
              <a:rPr lang="en-US" altLang="ja-JP" sz="2000" u="sng" dirty="0"/>
              <a:t>Impacts on Analysis and Forecasts</a:t>
            </a:r>
          </a:p>
          <a:p>
            <a:pPr marL="180975" indent="-180975">
              <a:spcBef>
                <a:spcPts val="0"/>
              </a:spcBef>
            </a:pPr>
            <a:r>
              <a:rPr lang="en-US" altLang="ja-JP" sz="2000" dirty="0"/>
              <a:t>Improved fits in FG departure of water vapor field. Mean analysis field is almost unchanged.</a:t>
            </a:r>
          </a:p>
          <a:p>
            <a:pPr marL="180975" indent="-180975">
              <a:spcBef>
                <a:spcPts val="0"/>
              </a:spcBef>
            </a:pPr>
            <a:r>
              <a:rPr lang="en-US" altLang="ja-JP" sz="2000" dirty="0" smtClean="0"/>
              <a:t>Positive </a:t>
            </a:r>
            <a:r>
              <a:rPr lang="en-US" altLang="ja-JP" sz="2000" dirty="0"/>
              <a:t>impact for the prediction of Z and T at Southern Hemisphere</a:t>
            </a:r>
            <a:r>
              <a:rPr lang="en-US" altLang="ja-JP" sz="2000" dirty="0" smtClean="0"/>
              <a:t>.</a:t>
            </a:r>
            <a:endParaRPr kumimoji="1" lang="ja-JP" altLang="en-US" sz="20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48850EF-ECDA-4ECE-8DA7-C6B35CBD4662}" type="slidenum">
              <a:rPr lang="ja-JP" altLang="en-US" smtClean="0"/>
              <a:pPr>
                <a:defRPr/>
              </a:pPr>
              <a:t>21</a:t>
            </a:fld>
            <a:endParaRPr lang="ja-JP" altLang="en-US" dirty="0"/>
          </a:p>
        </p:txBody>
      </p:sp>
      <p:grpSp>
        <p:nvGrpSpPr>
          <p:cNvPr id="13" name="グループ化 12"/>
          <p:cNvGrpSpPr/>
          <p:nvPr/>
        </p:nvGrpSpPr>
        <p:grpSpPr>
          <a:xfrm>
            <a:off x="35496" y="4673784"/>
            <a:ext cx="4155916" cy="2246409"/>
            <a:chOff x="4860032" y="662593"/>
            <a:chExt cx="4248472" cy="2240865"/>
          </a:xfrm>
        </p:grpSpPr>
        <p:pic>
          <p:nvPicPr>
            <p:cNvPr id="5" name="図 4" descr="画面の領域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31764" y="908720"/>
              <a:ext cx="2076740" cy="1838582"/>
            </a:xfrm>
            <a:prstGeom prst="rect">
              <a:avLst/>
            </a:prstGeom>
          </p:spPr>
        </p:pic>
        <p:sp>
          <p:nvSpPr>
            <p:cNvPr id="6" name="円/楕円 5"/>
            <p:cNvSpPr/>
            <p:nvPr/>
          </p:nvSpPr>
          <p:spPr>
            <a:xfrm>
              <a:off x="7117953" y="1091118"/>
              <a:ext cx="1630726" cy="484931"/>
            </a:xfrm>
            <a:prstGeom prst="ellipse">
              <a:avLst/>
            </a:prstGeom>
            <a:noFill/>
            <a:ln w="6350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7" name="図 6" descr="画面の領域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60032" y="908720"/>
              <a:ext cx="2162477" cy="1876687"/>
            </a:xfrm>
            <a:prstGeom prst="rect">
              <a:avLst/>
            </a:prstGeom>
          </p:spPr>
        </p:pic>
        <p:sp>
          <p:nvSpPr>
            <p:cNvPr id="8" name="円/楕円 7"/>
            <p:cNvSpPr/>
            <p:nvPr/>
          </p:nvSpPr>
          <p:spPr>
            <a:xfrm>
              <a:off x="5040789" y="1001680"/>
              <a:ext cx="1630726" cy="484931"/>
            </a:xfrm>
            <a:prstGeom prst="ellipse">
              <a:avLst/>
            </a:prstGeom>
            <a:noFill/>
            <a:ln w="6350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" name="テキスト ボックス 26"/>
            <p:cNvSpPr txBox="1">
              <a:spLocks noChangeArrowheads="1"/>
            </p:cNvSpPr>
            <p:nvPr/>
          </p:nvSpPr>
          <p:spPr bwMode="auto">
            <a:xfrm>
              <a:off x="4933644" y="662593"/>
              <a:ext cx="4139723" cy="33855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/>
          </p:spPr>
          <p:txBody>
            <a:bodyPr wrap="square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pPr algn="ctr" eaLnBrk="1" hangingPunct="1"/>
              <a:r>
                <a:rPr lang="en-US" altLang="ja-JP" sz="1600" dirty="0"/>
                <a:t>Normalized changes in the STDV of </a:t>
              </a:r>
              <a:r>
                <a:rPr lang="en-US" altLang="ja-JP" sz="1600" dirty="0" err="1" smtClean="0"/>
                <a:t>OmB</a:t>
              </a:r>
              <a:endParaRPr lang="ja-JP" altLang="en-US" sz="1600" dirty="0"/>
            </a:p>
          </p:txBody>
        </p:sp>
        <p:sp>
          <p:nvSpPr>
            <p:cNvPr id="11" name="テキスト ボックス 10"/>
            <p:cNvSpPr txBox="1"/>
            <p:nvPr/>
          </p:nvSpPr>
          <p:spPr>
            <a:xfrm>
              <a:off x="5555697" y="2564904"/>
              <a:ext cx="1032527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600" dirty="0" smtClean="0"/>
                <a:t>Summer</a:t>
              </a:r>
              <a:endParaRPr kumimoji="1" lang="ja-JP" altLang="en-US" sz="1600" dirty="0"/>
            </a:p>
          </p:txBody>
        </p:sp>
        <p:sp>
          <p:nvSpPr>
            <p:cNvPr id="12" name="テキスト ボックス 11"/>
            <p:cNvSpPr txBox="1"/>
            <p:nvPr/>
          </p:nvSpPr>
          <p:spPr>
            <a:xfrm>
              <a:off x="7668345" y="2564904"/>
              <a:ext cx="1080334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600" dirty="0" smtClean="0"/>
                <a:t>Winter</a:t>
              </a:r>
              <a:endParaRPr kumimoji="1" lang="ja-JP" altLang="en-US" sz="1600" dirty="0"/>
            </a:p>
          </p:txBody>
        </p:sp>
      </p:grpSp>
      <p:pic>
        <p:nvPicPr>
          <p:cNvPr id="22" name="Picture 6" descr="\\lib.npd.naps.kishou.go.jp\share3\観測データ処理\村上\tmp\map_dval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372300"/>
            <a:ext cx="2956560" cy="1800225"/>
          </a:xfrm>
          <a:prstGeom prst="rect">
            <a:avLst/>
          </a:prstGeom>
          <a:solidFill>
            <a:schemeClr val="bg1"/>
          </a:solidFill>
          <a:extLst/>
        </p:spPr>
      </p:pic>
      <p:pic>
        <p:nvPicPr>
          <p:cNvPr id="23" name="Picture 19" descr="\\Lib.npd.naps.kishou.go.jp\share3\観測データ処理\村上\tmp\qc_comple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2132831"/>
            <a:ext cx="2956560" cy="180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グループ化 24"/>
          <p:cNvGrpSpPr/>
          <p:nvPr/>
        </p:nvGrpSpPr>
        <p:grpSpPr>
          <a:xfrm>
            <a:off x="4211960" y="4359331"/>
            <a:ext cx="4888206" cy="2454045"/>
            <a:chOff x="4191412" y="3695999"/>
            <a:chExt cx="4888206" cy="2454045"/>
          </a:xfrm>
        </p:grpSpPr>
        <p:pic>
          <p:nvPicPr>
            <p:cNvPr id="14" name="Picture 2" descr="http://svkva.naps.kishou.go.jp/~suuchi68/DPSIVS/Upp-sum-rev10206-2_H011-Tybgs-sum9623-4-201508/Errmap/Fig/Main/zmean_upr/H011-Tybgs-sum-Upp-sum-rev-RMSEdiff_gsm_T_Global_FT048_12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91412" y="4016444"/>
              <a:ext cx="1648206" cy="2133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3" descr="http://svkva.naps.kishou.go.jp/~suuchi68/DPSIVS/Upp-sum-rev10206-2_H011-Tybgs-sum9623-4-201508/Errmap/Fig/Main/zmean_upr/H011-Tybgs-sum-Upp-sum-rev-RMSEdiff_gsm_T_Global_FT072_12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47412" y="4016444"/>
              <a:ext cx="1648206" cy="2133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4" descr="http://svkva.naps.kishou.go.jp/~suuchi68/DPSIVS/Upp-sum-rev10206-2_H011-Tybgs-sum9623-4-201508/Errmap/Fig/Main/zmean_upr/H011-Tybgs-sum-Upp-sum-rev-RMSEdiff_gsm_T_Global_FT096_12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31412" y="4016444"/>
              <a:ext cx="1648206" cy="2133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円/楕円 16"/>
            <p:cNvSpPr/>
            <p:nvPr/>
          </p:nvSpPr>
          <p:spPr>
            <a:xfrm rot="10800000" flipV="1">
              <a:off x="7575788" y="5024097"/>
              <a:ext cx="568621" cy="1017707"/>
            </a:xfrm>
            <a:prstGeom prst="ellipse">
              <a:avLst/>
            </a:prstGeom>
            <a:noFill/>
            <a:ln w="3175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8" name="テキスト ボックス 17"/>
            <p:cNvSpPr txBox="1"/>
            <p:nvPr/>
          </p:nvSpPr>
          <p:spPr>
            <a:xfrm>
              <a:off x="7895611" y="4023053"/>
              <a:ext cx="720080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altLang="ja-JP" sz="1400" dirty="0" smtClean="0"/>
                <a:t>FT=96</a:t>
              </a:r>
              <a:endParaRPr kumimoji="1" lang="ja-JP" altLang="en-US" sz="1400" dirty="0"/>
            </a:p>
          </p:txBody>
        </p:sp>
        <p:sp>
          <p:nvSpPr>
            <p:cNvPr id="19" name="テキスト ボックス 18"/>
            <p:cNvSpPr txBox="1"/>
            <p:nvPr/>
          </p:nvSpPr>
          <p:spPr>
            <a:xfrm>
              <a:off x="4655251" y="4023053"/>
              <a:ext cx="720080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altLang="ja-JP" sz="1400" dirty="0" smtClean="0"/>
                <a:t>FT=48</a:t>
              </a:r>
              <a:endParaRPr kumimoji="1" lang="ja-JP" altLang="en-US" sz="1400" dirty="0"/>
            </a:p>
          </p:txBody>
        </p:sp>
        <p:sp>
          <p:nvSpPr>
            <p:cNvPr id="20" name="テキスト ボックス 19"/>
            <p:cNvSpPr txBox="1"/>
            <p:nvPr/>
          </p:nvSpPr>
          <p:spPr>
            <a:xfrm>
              <a:off x="6279420" y="4042067"/>
              <a:ext cx="720080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altLang="ja-JP" sz="1400" dirty="0" smtClean="0"/>
                <a:t>FT=72</a:t>
              </a:r>
              <a:endParaRPr kumimoji="1" lang="ja-JP" altLang="en-US" sz="1400" dirty="0"/>
            </a:p>
          </p:txBody>
        </p:sp>
        <p:sp>
          <p:nvSpPr>
            <p:cNvPr id="24" name="テキスト ボックス 23"/>
            <p:cNvSpPr txBox="1"/>
            <p:nvPr/>
          </p:nvSpPr>
          <p:spPr>
            <a:xfrm>
              <a:off x="5320867" y="3695999"/>
              <a:ext cx="2574744" cy="338554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kumimoji="1" lang="en-US" altLang="ja-JP" sz="1600" dirty="0" smtClean="0"/>
                <a:t>Ratio (CNTL-TEST)/CNTL</a:t>
              </a:r>
              <a:endParaRPr kumimoji="1" lang="ja-JP" altLang="en-US" sz="1600" dirty="0"/>
            </a:p>
          </p:txBody>
        </p:sp>
      </p:grpSp>
      <p:sp>
        <p:nvSpPr>
          <p:cNvPr id="26" name="テキスト ボックス 25"/>
          <p:cNvSpPr txBox="1"/>
          <p:nvPr/>
        </p:nvSpPr>
        <p:spPr>
          <a:xfrm>
            <a:off x="6266313" y="44624"/>
            <a:ext cx="2698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 smtClean="0"/>
              <a:t>OmB</a:t>
            </a:r>
            <a:r>
              <a:rPr kumimoji="1" lang="en-US" altLang="ja-JP" dirty="0" smtClean="0"/>
              <a:t> of DMSP-F17/CH9</a:t>
            </a:r>
            <a:endParaRPr kumimoji="1" lang="ja-JP" altLang="en-US" dirty="0"/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6228184" y="1691516"/>
            <a:ext cx="1390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</a:rPr>
              <a:t>Before QCs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6228184" y="3429000"/>
            <a:ext cx="1197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ja-JP"/>
            </a:defPPr>
            <a:lvl1pPr>
              <a:defRPr>
                <a:solidFill>
                  <a:srgbClr val="FF0000"/>
                </a:solidFill>
              </a:defRPr>
            </a:lvl1pPr>
          </a:lstStyle>
          <a:p>
            <a:r>
              <a:rPr lang="en-US" altLang="ja-JP" dirty="0"/>
              <a:t>After QCs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769076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25" descr="\\Jz200822\衛星課共有\[ 班 ]運用管理班\90　ポンチ絵素材\無題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52" r="68700"/>
          <a:stretch>
            <a:fillRect/>
          </a:stretch>
        </p:blipFill>
        <p:spPr bwMode="auto">
          <a:xfrm>
            <a:off x="8706420" y="263602"/>
            <a:ext cx="432048" cy="413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8417" y="19968"/>
            <a:ext cx="3717034" cy="3717034"/>
          </a:xfrm>
          <a:prstGeom prst="rect">
            <a:avLst/>
          </a:prstGeom>
        </p:spPr>
      </p:pic>
      <p:sp>
        <p:nvSpPr>
          <p:cNvPr id="12" name="正方形/長方形 11"/>
          <p:cNvSpPr/>
          <p:nvPr/>
        </p:nvSpPr>
        <p:spPr>
          <a:xfrm>
            <a:off x="0" y="12698"/>
            <a:ext cx="5508103" cy="372430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2419871" y="5013176"/>
            <a:ext cx="451578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2400" b="1" dirty="0">
                <a:solidFill>
                  <a:prstClr val="black"/>
                </a:solidFill>
                <a:cs typeface="Arial" panose="020B0604020202020204" pitchFamily="34" charset="0"/>
              </a:rPr>
              <a:t>Japan Meteorological </a:t>
            </a:r>
            <a:r>
              <a:rPr lang="en-US" altLang="ja-JP" sz="2400" b="1" dirty="0" smtClean="0">
                <a:solidFill>
                  <a:prstClr val="black"/>
                </a:solidFill>
                <a:cs typeface="Arial" panose="020B0604020202020204" pitchFamily="34" charset="0"/>
              </a:rPr>
              <a:t>Agency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altLang="ja-JP" sz="2400" b="1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2400" b="1" dirty="0" smtClean="0">
                <a:solidFill>
                  <a:prstClr val="black"/>
                </a:solidFill>
                <a:cs typeface="Arial" panose="020B0604020202020204" pitchFamily="34" charset="0"/>
              </a:rPr>
              <a:t>GODEX-NWP first Session </a:t>
            </a:r>
            <a:endParaRPr lang="en-US" altLang="ja-JP" sz="2400" b="1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2400" b="1" dirty="0" smtClean="0">
                <a:solidFill>
                  <a:prstClr val="black"/>
                </a:solidFill>
                <a:cs typeface="Arial" panose="020B0604020202020204" pitchFamily="34" charset="0"/>
              </a:rPr>
              <a:t>16-19 May 2017</a:t>
            </a:r>
            <a:endParaRPr lang="en-US" altLang="ja-JP" sz="2400" b="1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51520" y="1052736"/>
            <a:ext cx="8604448" cy="331236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kumimoji="0" lang="en-GB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JMA report on the status of current and future satellite system</a:t>
            </a:r>
            <a:br>
              <a:rPr kumimoji="0" lang="en-GB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</a:br>
            <a:endParaRPr kumimoji="0" lang="en-GB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8107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5" name="Straight Connector 95"/>
          <p:cNvCxnSpPr>
            <a:cxnSpLocks noChangeShapeType="1"/>
          </p:cNvCxnSpPr>
          <p:nvPr/>
        </p:nvCxnSpPr>
        <p:spPr bwMode="auto">
          <a:xfrm rot="10800000" flipV="1">
            <a:off x="-720969" y="4722813"/>
            <a:ext cx="228600" cy="150812"/>
          </a:xfrm>
          <a:prstGeom prst="line">
            <a:avLst/>
          </a:prstGeom>
          <a:noFill/>
          <a:ln w="9525" algn="ctr">
            <a:noFill/>
            <a:round/>
            <a:headEnd/>
            <a:tailEnd/>
          </a:ln>
        </p:spPr>
      </p:cxnSp>
      <p:sp>
        <p:nvSpPr>
          <p:cNvPr id="4" name="Line 5"/>
          <p:cNvSpPr>
            <a:spLocks noChangeShapeType="1"/>
          </p:cNvSpPr>
          <p:nvPr/>
        </p:nvSpPr>
        <p:spPr bwMode="auto">
          <a:xfrm flipH="1">
            <a:off x="215454" y="3341068"/>
            <a:ext cx="8640763" cy="2087562"/>
          </a:xfrm>
          <a:prstGeom prst="line">
            <a:avLst/>
          </a:prstGeom>
          <a:noFill/>
          <a:ln w="19050">
            <a:solidFill>
              <a:schemeClr val="accent6">
                <a:lumMod val="75000"/>
              </a:schemeClr>
            </a:solidFill>
            <a:round/>
            <a:headEnd/>
            <a:tailEnd type="triangle" w="lg" len="lg"/>
          </a:ln>
        </p:spPr>
        <p:txBody>
          <a:bodyPr/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>
              <a:solidFill>
                <a:prstClr val="black"/>
              </a:solidFill>
              <a:latin typeface="Calibri"/>
            </a:endParaRPr>
          </a:p>
        </p:txBody>
      </p:sp>
      <p:graphicFrame>
        <p:nvGraphicFramePr>
          <p:cNvPr id="5" name="Group 100"/>
          <p:cNvGraphicFramePr>
            <a:graphicFrameLocks/>
          </p:cNvGraphicFramePr>
          <p:nvPr>
            <p:extLst/>
          </p:nvPr>
        </p:nvGraphicFramePr>
        <p:xfrm>
          <a:off x="6479729" y="3412505"/>
          <a:ext cx="2555875" cy="3400871"/>
        </p:xfrm>
        <a:graphic>
          <a:graphicData uri="http://schemas.openxmlformats.org/drawingml/2006/table">
            <a:tbl>
              <a:tblPr/>
              <a:tblGrid>
                <a:gridCol w="1185863"/>
                <a:gridCol w="1370012"/>
              </a:tblGrid>
              <a:tr h="440379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明朝" pitchFamily="17" charset="-128"/>
                          <a:cs typeface="Arial" charset="0"/>
                        </a:rPr>
                        <a:t>Satellite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4BD9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明朝" pitchFamily="17" charset="-128"/>
                          <a:cs typeface="Arial" charset="0"/>
                        </a:rPr>
                        <a:t>Observation period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4BD97"/>
                    </a:solidFill>
                  </a:tcPr>
                </a:tc>
              </a:tr>
              <a:tr h="290965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明朝" pitchFamily="17" charset="-128"/>
                          <a:cs typeface="Arial" charset="0"/>
                        </a:rPr>
                        <a:t>GMS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D69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明朝" pitchFamily="17" charset="-128"/>
                          <a:cs typeface="Arial" charset="0"/>
                        </a:rPr>
                        <a:t>1978 – 1981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D69B"/>
                    </a:solidFill>
                  </a:tcPr>
                </a:tc>
              </a:tr>
              <a:tr h="290965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明朝" pitchFamily="17" charset="-128"/>
                          <a:cs typeface="Arial" charset="0"/>
                        </a:rPr>
                        <a:t>GMS-2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D69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明朝" pitchFamily="17" charset="-128"/>
                          <a:cs typeface="Arial" charset="0"/>
                        </a:rPr>
                        <a:t>1981 – 1984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D69B"/>
                    </a:solidFill>
                  </a:tcPr>
                </a:tc>
              </a:tr>
              <a:tr h="290965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明朝" pitchFamily="17" charset="-128"/>
                          <a:cs typeface="Arial" charset="0"/>
                        </a:rPr>
                        <a:t>GMS-3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D69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明朝" pitchFamily="17" charset="-128"/>
                          <a:cs typeface="Arial" charset="0"/>
                        </a:rPr>
                        <a:t>1984 – 1989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D69B"/>
                    </a:solidFill>
                  </a:tcPr>
                </a:tc>
              </a:tr>
              <a:tr h="290965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明朝" pitchFamily="17" charset="-128"/>
                          <a:cs typeface="Arial" charset="0"/>
                        </a:rPr>
                        <a:t>GMS-4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D69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明朝" pitchFamily="17" charset="-128"/>
                          <a:cs typeface="Arial" charset="0"/>
                        </a:rPr>
                        <a:t>1989 – 1995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D69B"/>
                    </a:solidFill>
                  </a:tcPr>
                </a:tc>
              </a:tr>
              <a:tr h="290965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明朝" pitchFamily="17" charset="-128"/>
                          <a:cs typeface="Arial" charset="0"/>
                        </a:rPr>
                        <a:t>GMS-5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D69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明朝" pitchFamily="17" charset="-128"/>
                          <a:cs typeface="Arial" charset="0"/>
                        </a:rPr>
                        <a:t>1995 – 2003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D69B"/>
                    </a:solidFill>
                  </a:tcPr>
                </a:tc>
              </a:tr>
              <a:tr h="290965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明朝" pitchFamily="17" charset="-128"/>
                          <a:cs typeface="Arial" charset="0"/>
                        </a:rPr>
                        <a:t>GOES-9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明朝" pitchFamily="17" charset="-128"/>
                          <a:cs typeface="Arial" charset="0"/>
                        </a:rPr>
                        <a:t>2003 – 2005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</a:tr>
              <a:tr h="290965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明朝" pitchFamily="17" charset="-128"/>
                          <a:cs typeface="Arial" charset="0"/>
                        </a:rPr>
                        <a:t>MTSAT-1R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96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明朝" pitchFamily="17" charset="-128"/>
                          <a:cs typeface="Arial" charset="0"/>
                        </a:rPr>
                        <a:t>2005 – 2010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9694"/>
                    </a:solidFill>
                  </a:tcPr>
                </a:tc>
              </a:tr>
              <a:tr h="290965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明朝" pitchFamily="17" charset="-128"/>
                          <a:cs typeface="Arial" charset="0"/>
                        </a:rPr>
                        <a:t>MTSAT-2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96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明朝" pitchFamily="17" charset="-128"/>
                          <a:cs typeface="Arial" charset="0"/>
                        </a:rPr>
                        <a:t>2010 – 2015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9694"/>
                    </a:solidFill>
                  </a:tcPr>
                </a:tc>
              </a:tr>
              <a:tr h="315879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明朝" pitchFamily="17" charset="-128"/>
                          <a:cs typeface="Arial" charset="0"/>
                        </a:rPr>
                        <a:t>Himawari-8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明朝" pitchFamily="17" charset="-128"/>
                          <a:cs typeface="Arial" charset="0"/>
                        </a:rPr>
                        <a:t>2015 – 2022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B3D7"/>
                    </a:solidFill>
                  </a:tcPr>
                </a:tc>
              </a:tr>
              <a:tr h="316893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明朝" pitchFamily="17" charset="-128"/>
                          <a:cs typeface="Arial" charset="0"/>
                        </a:rPr>
                        <a:t>Himawari-9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明朝" pitchFamily="17" charset="-128"/>
                          <a:cs typeface="Arial" charset="0"/>
                        </a:rPr>
                        <a:t>2022 – 2029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B3D7"/>
                    </a:solidFill>
                  </a:tcPr>
                </a:tc>
              </a:tr>
            </a:tbl>
          </a:graphicData>
        </a:graphic>
      </p:graphicFrame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215454" y="1180480"/>
            <a:ext cx="50133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ja-JP" sz="2000" b="1" i="1" dirty="0">
                <a:solidFill>
                  <a:srgbClr val="9BBB59">
                    <a:lumMod val="50000"/>
                  </a:srgbClr>
                </a:solidFill>
                <a:latin typeface="Calibri"/>
              </a:rPr>
              <a:t>GMS (</a:t>
            </a:r>
            <a:r>
              <a:rPr kumimoji="0" lang="en-US" altLang="ja-JP" sz="2000" b="1" i="1" u="sng" dirty="0">
                <a:solidFill>
                  <a:srgbClr val="9BBB59">
                    <a:lumMod val="50000"/>
                  </a:srgbClr>
                </a:solidFill>
                <a:latin typeface="Calibri"/>
              </a:rPr>
              <a:t>G</a:t>
            </a:r>
            <a:r>
              <a:rPr kumimoji="0" lang="en-US" altLang="ja-JP" sz="2000" b="1" i="1" dirty="0">
                <a:solidFill>
                  <a:srgbClr val="9BBB59">
                    <a:lumMod val="50000"/>
                  </a:srgbClr>
                </a:solidFill>
                <a:latin typeface="Calibri"/>
              </a:rPr>
              <a:t>eostationary </a:t>
            </a:r>
            <a:r>
              <a:rPr kumimoji="0" lang="en-US" altLang="ja-JP" sz="2000" b="1" i="1" u="sng" dirty="0">
                <a:solidFill>
                  <a:srgbClr val="9BBB59">
                    <a:lumMod val="50000"/>
                  </a:srgbClr>
                </a:solidFill>
                <a:latin typeface="Calibri"/>
              </a:rPr>
              <a:t>M</a:t>
            </a:r>
            <a:r>
              <a:rPr kumimoji="0" lang="en-US" altLang="ja-JP" sz="2000" b="1" i="1" dirty="0">
                <a:solidFill>
                  <a:srgbClr val="9BBB59">
                    <a:lumMod val="50000"/>
                  </a:srgbClr>
                </a:solidFill>
                <a:latin typeface="Calibri"/>
              </a:rPr>
              <a:t>eteorological </a:t>
            </a:r>
            <a:r>
              <a:rPr kumimoji="0" lang="en-US" altLang="ja-JP" sz="2000" b="1" i="1" u="sng" dirty="0">
                <a:solidFill>
                  <a:srgbClr val="9BBB59">
                    <a:lumMod val="50000"/>
                  </a:srgbClr>
                </a:solidFill>
                <a:latin typeface="Calibri"/>
              </a:rPr>
              <a:t>S</a:t>
            </a:r>
            <a:r>
              <a:rPr kumimoji="0" lang="en-US" altLang="ja-JP" sz="2000" b="1" i="1" dirty="0">
                <a:solidFill>
                  <a:srgbClr val="9BBB59">
                    <a:lumMod val="50000"/>
                  </a:srgbClr>
                </a:solidFill>
                <a:latin typeface="Calibri"/>
              </a:rPr>
              <a:t>atellite</a:t>
            </a:r>
            <a:r>
              <a:rPr kumimoji="0" lang="en-US" altLang="ja-JP" sz="2000" dirty="0">
                <a:solidFill>
                  <a:srgbClr val="9BBB59">
                    <a:lumMod val="50000"/>
                  </a:srgbClr>
                </a:solidFill>
                <a:latin typeface="Calibri"/>
              </a:rPr>
              <a:t>)</a:t>
            </a:r>
          </a:p>
        </p:txBody>
      </p:sp>
      <p:sp>
        <p:nvSpPr>
          <p:cNvPr id="8" name="Line 5"/>
          <p:cNvSpPr>
            <a:spLocks noChangeShapeType="1"/>
          </p:cNvSpPr>
          <p:nvPr/>
        </p:nvSpPr>
        <p:spPr bwMode="auto">
          <a:xfrm>
            <a:off x="286892" y="3341068"/>
            <a:ext cx="8640762" cy="0"/>
          </a:xfrm>
          <a:prstGeom prst="line">
            <a:avLst/>
          </a:prstGeom>
          <a:noFill/>
          <a:ln w="19050">
            <a:solidFill>
              <a:schemeClr val="accent6">
                <a:lumMod val="75000"/>
              </a:schemeClr>
            </a:solidFill>
            <a:round/>
            <a:headEnd/>
            <a:tailEnd type="none" w="lg" len="lg"/>
          </a:ln>
        </p:spPr>
        <p:txBody>
          <a:bodyPr/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Line 6"/>
          <p:cNvSpPr>
            <a:spLocks noChangeShapeType="1"/>
          </p:cNvSpPr>
          <p:nvPr/>
        </p:nvSpPr>
        <p:spPr bwMode="auto">
          <a:xfrm flipH="1">
            <a:off x="358329" y="3196605"/>
            <a:ext cx="0" cy="288925"/>
          </a:xfrm>
          <a:prstGeom prst="line">
            <a:avLst/>
          </a:prstGeom>
          <a:noFill/>
          <a:ln w="19050">
            <a:solidFill>
              <a:schemeClr val="accent6">
                <a:lumMod val="75000"/>
              </a:schemeClr>
            </a:solidFill>
            <a:round/>
            <a:headEnd/>
            <a:tailEnd/>
          </a:ln>
        </p:spPr>
        <p:txBody>
          <a:bodyPr/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Line 8"/>
          <p:cNvSpPr>
            <a:spLocks noChangeShapeType="1"/>
          </p:cNvSpPr>
          <p:nvPr/>
        </p:nvSpPr>
        <p:spPr bwMode="auto">
          <a:xfrm>
            <a:off x="4138167" y="5339730"/>
            <a:ext cx="0" cy="287338"/>
          </a:xfrm>
          <a:prstGeom prst="line">
            <a:avLst/>
          </a:prstGeom>
          <a:noFill/>
          <a:ln w="19050">
            <a:solidFill>
              <a:schemeClr val="accent6">
                <a:lumMod val="75000"/>
              </a:schemeClr>
            </a:solidFill>
            <a:round/>
            <a:headEnd/>
            <a:tailEnd/>
          </a:ln>
        </p:spPr>
        <p:txBody>
          <a:bodyPr/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Line 11"/>
          <p:cNvSpPr>
            <a:spLocks noChangeShapeType="1"/>
          </p:cNvSpPr>
          <p:nvPr/>
        </p:nvSpPr>
        <p:spPr bwMode="auto">
          <a:xfrm>
            <a:off x="1498154" y="5357193"/>
            <a:ext cx="0" cy="287337"/>
          </a:xfrm>
          <a:prstGeom prst="line">
            <a:avLst/>
          </a:prstGeom>
          <a:noFill/>
          <a:ln w="19050">
            <a:solidFill>
              <a:schemeClr val="accent6">
                <a:lumMod val="75000"/>
              </a:schemeClr>
            </a:solidFill>
            <a:round/>
            <a:headEnd/>
            <a:tailEnd/>
          </a:ln>
        </p:spPr>
        <p:txBody>
          <a:bodyPr/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Line 13"/>
          <p:cNvSpPr>
            <a:spLocks noChangeShapeType="1"/>
          </p:cNvSpPr>
          <p:nvPr/>
        </p:nvSpPr>
        <p:spPr bwMode="auto">
          <a:xfrm>
            <a:off x="1294954" y="3196605"/>
            <a:ext cx="0" cy="287338"/>
          </a:xfrm>
          <a:prstGeom prst="line">
            <a:avLst/>
          </a:prstGeom>
          <a:noFill/>
          <a:ln w="19050">
            <a:solidFill>
              <a:schemeClr val="accent6">
                <a:lumMod val="75000"/>
              </a:schemeClr>
            </a:solidFill>
            <a:round/>
            <a:headEnd/>
            <a:tailEnd/>
          </a:ln>
        </p:spPr>
        <p:txBody>
          <a:bodyPr/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Line 15"/>
          <p:cNvSpPr>
            <a:spLocks noChangeShapeType="1"/>
          </p:cNvSpPr>
          <p:nvPr/>
        </p:nvSpPr>
        <p:spPr bwMode="auto">
          <a:xfrm>
            <a:off x="2387154" y="3198193"/>
            <a:ext cx="0" cy="287337"/>
          </a:xfrm>
          <a:prstGeom prst="line">
            <a:avLst/>
          </a:prstGeom>
          <a:noFill/>
          <a:ln w="19050">
            <a:solidFill>
              <a:schemeClr val="accent6">
                <a:lumMod val="75000"/>
              </a:schemeClr>
            </a:solidFill>
            <a:round/>
            <a:headEnd/>
            <a:tailEnd/>
          </a:ln>
        </p:spPr>
        <p:txBody>
          <a:bodyPr/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Line 17"/>
          <p:cNvSpPr>
            <a:spLocks noChangeShapeType="1"/>
          </p:cNvSpPr>
          <p:nvPr/>
        </p:nvSpPr>
        <p:spPr bwMode="auto">
          <a:xfrm>
            <a:off x="3526979" y="3198193"/>
            <a:ext cx="0" cy="287337"/>
          </a:xfrm>
          <a:prstGeom prst="line">
            <a:avLst/>
          </a:prstGeom>
          <a:noFill/>
          <a:ln w="19050">
            <a:solidFill>
              <a:schemeClr val="accent6">
                <a:lumMod val="75000"/>
              </a:schemeClr>
            </a:solidFill>
            <a:round/>
            <a:headEnd/>
            <a:tailEnd/>
          </a:ln>
        </p:spPr>
        <p:txBody>
          <a:bodyPr/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Line 19"/>
          <p:cNvSpPr>
            <a:spLocks noChangeShapeType="1"/>
          </p:cNvSpPr>
          <p:nvPr/>
        </p:nvSpPr>
        <p:spPr bwMode="auto">
          <a:xfrm>
            <a:off x="4679504" y="3198193"/>
            <a:ext cx="0" cy="287337"/>
          </a:xfrm>
          <a:prstGeom prst="line">
            <a:avLst/>
          </a:prstGeom>
          <a:noFill/>
          <a:ln w="19050">
            <a:solidFill>
              <a:schemeClr val="accent6">
                <a:lumMod val="75000"/>
              </a:schemeClr>
            </a:solidFill>
            <a:round/>
            <a:headEnd/>
            <a:tailEnd/>
          </a:ln>
        </p:spPr>
        <p:txBody>
          <a:bodyPr/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Text Box 36"/>
          <p:cNvSpPr txBox="1">
            <a:spLocks noChangeArrowheads="1"/>
          </p:cNvSpPr>
          <p:nvPr/>
        </p:nvSpPr>
        <p:spPr bwMode="auto">
          <a:xfrm>
            <a:off x="467544" y="3501008"/>
            <a:ext cx="496855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ja-JP" sz="2000" b="1" i="1" dirty="0">
                <a:solidFill>
                  <a:srgbClr val="C00000"/>
                </a:solidFill>
                <a:latin typeface="Calibri"/>
              </a:rPr>
              <a:t>MTSAT</a:t>
            </a:r>
            <a:r>
              <a:rPr kumimoji="0" lang="ja-JP" altLang="en-US" sz="2000" b="1" i="1" dirty="0">
                <a:solidFill>
                  <a:srgbClr val="C00000"/>
                </a:solidFill>
                <a:latin typeface="Calibri"/>
              </a:rPr>
              <a:t> </a:t>
            </a:r>
            <a:r>
              <a:rPr kumimoji="0" lang="en-US" altLang="ja-JP" sz="2000" b="1" i="1" dirty="0">
                <a:solidFill>
                  <a:srgbClr val="C00000"/>
                </a:solidFill>
                <a:latin typeface="Calibri"/>
              </a:rPr>
              <a:t>(</a:t>
            </a:r>
            <a:r>
              <a:rPr kumimoji="0" lang="en-US" altLang="ja-JP" sz="2000" b="1" i="1" u="sng" dirty="0">
                <a:solidFill>
                  <a:srgbClr val="C00000"/>
                </a:solidFill>
                <a:latin typeface="Calibri"/>
              </a:rPr>
              <a:t>M</a:t>
            </a:r>
            <a:r>
              <a:rPr kumimoji="0" lang="en-US" altLang="ja-JP" sz="2000" b="1" i="1" dirty="0">
                <a:solidFill>
                  <a:srgbClr val="C00000"/>
                </a:solidFill>
                <a:latin typeface="Calibri"/>
              </a:rPr>
              <a:t>ulti-functional </a:t>
            </a:r>
            <a:r>
              <a:rPr kumimoji="0" lang="en-US" altLang="ja-JP" sz="2000" b="1" i="1" u="sng" dirty="0">
                <a:solidFill>
                  <a:srgbClr val="C00000"/>
                </a:solidFill>
                <a:latin typeface="Calibri"/>
              </a:rPr>
              <a:t>T</a:t>
            </a:r>
            <a:r>
              <a:rPr kumimoji="0" lang="en-US" altLang="ja-JP" sz="2000" b="1" i="1" dirty="0">
                <a:solidFill>
                  <a:srgbClr val="C00000"/>
                </a:solidFill>
                <a:latin typeface="Calibri"/>
              </a:rPr>
              <a:t>ransport </a:t>
            </a:r>
            <a:r>
              <a:rPr kumimoji="0" lang="en-US" altLang="ja-JP" sz="2000" b="1" i="1" u="sng" dirty="0" err="1">
                <a:solidFill>
                  <a:srgbClr val="C00000"/>
                </a:solidFill>
                <a:latin typeface="Calibri"/>
              </a:rPr>
              <a:t>SAT</a:t>
            </a:r>
            <a:r>
              <a:rPr kumimoji="0" lang="en-US" altLang="ja-JP" sz="2000" b="1" i="1" dirty="0" err="1">
                <a:solidFill>
                  <a:srgbClr val="C00000"/>
                </a:solidFill>
                <a:latin typeface="Calibri"/>
              </a:rPr>
              <a:t>ellite</a:t>
            </a:r>
            <a:r>
              <a:rPr kumimoji="0" lang="en-US" altLang="ja-JP" sz="2000" b="1" dirty="0">
                <a:solidFill>
                  <a:srgbClr val="C00000"/>
                </a:solidFill>
                <a:latin typeface="Calibri"/>
              </a:rPr>
              <a:t> ) </a:t>
            </a:r>
          </a:p>
        </p:txBody>
      </p:sp>
      <p:grpSp>
        <p:nvGrpSpPr>
          <p:cNvPr id="17" name="グループ化 70"/>
          <p:cNvGrpSpPr>
            <a:grpSpLocks/>
          </p:cNvGrpSpPr>
          <p:nvPr/>
        </p:nvGrpSpPr>
        <p:grpSpPr bwMode="auto">
          <a:xfrm>
            <a:off x="6767067" y="1467818"/>
            <a:ext cx="1873250" cy="1601787"/>
            <a:chOff x="6659563" y="1268413"/>
            <a:chExt cx="1873250" cy="1601787"/>
          </a:xfrm>
        </p:grpSpPr>
        <p:sp>
          <p:nvSpPr>
            <p:cNvPr id="18" name="Text Box 103"/>
            <p:cNvSpPr txBox="1">
              <a:spLocks noChangeArrowheads="1"/>
            </p:cNvSpPr>
            <p:nvPr/>
          </p:nvSpPr>
          <p:spPr bwMode="auto">
            <a:xfrm>
              <a:off x="6659563" y="1700213"/>
              <a:ext cx="1873250" cy="11699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kumimoji="0" lang="en-US" altLang="ja-JP" sz="1400" dirty="0">
                  <a:solidFill>
                    <a:prstClr val="black"/>
                  </a:solidFill>
                  <a:latin typeface="Calibri"/>
                </a:rPr>
                <a:t>Back-up operation of 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kumimoji="0" lang="en-US" altLang="ja-JP" sz="1400" dirty="0">
                  <a:solidFill>
                    <a:prstClr val="black"/>
                  </a:solidFill>
                  <a:latin typeface="Calibri"/>
                </a:rPr>
                <a:t>GMS-5 with GOES-9 by 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kumimoji="0" lang="en-US" altLang="ja-JP" sz="1400" dirty="0">
                  <a:solidFill>
                    <a:prstClr val="black"/>
                  </a:solidFill>
                  <a:latin typeface="Calibri"/>
                </a:rPr>
                <a:t>NOAA/NESDIS 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kumimoji="0" lang="en-US" altLang="ja-JP" sz="1400" dirty="0">
                  <a:solidFill>
                    <a:prstClr val="black"/>
                  </a:solidFill>
                  <a:latin typeface="Calibri"/>
                </a:rPr>
                <a:t>from May 22, 2003 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kumimoji="0" lang="en-US" altLang="ja-JP" sz="1400" dirty="0">
                  <a:solidFill>
                    <a:prstClr val="black"/>
                  </a:solidFill>
                  <a:latin typeface="Calibri"/>
                </a:rPr>
                <a:t>to June 28, 2005</a:t>
              </a:r>
            </a:p>
          </p:txBody>
        </p:sp>
        <p:sp>
          <p:nvSpPr>
            <p:cNvPr id="19" name="Rectangle 105"/>
            <p:cNvSpPr>
              <a:spLocks noChangeArrowheads="1"/>
            </p:cNvSpPr>
            <p:nvPr/>
          </p:nvSpPr>
          <p:spPr bwMode="auto">
            <a:xfrm>
              <a:off x="6948488" y="1268413"/>
              <a:ext cx="1098550" cy="3381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kumimoji="0" lang="en-US" altLang="ja-JP" sz="1600" b="1" dirty="0">
                  <a:solidFill>
                    <a:prstClr val="black"/>
                  </a:solidFill>
                  <a:latin typeface="Calibri"/>
                </a:rPr>
                <a:t>(GOES-9)</a:t>
              </a:r>
            </a:p>
          </p:txBody>
        </p:sp>
      </p:grpSp>
      <p:grpSp>
        <p:nvGrpSpPr>
          <p:cNvPr id="20" name="グループ化 66"/>
          <p:cNvGrpSpPr>
            <a:grpSpLocks/>
          </p:cNvGrpSpPr>
          <p:nvPr/>
        </p:nvGrpSpPr>
        <p:grpSpPr bwMode="auto">
          <a:xfrm>
            <a:off x="1209230" y="1531318"/>
            <a:ext cx="1195383" cy="1729614"/>
            <a:chOff x="1101706" y="1332000"/>
            <a:chExt cx="1194998" cy="1729527"/>
          </a:xfrm>
        </p:grpSpPr>
        <p:sp>
          <p:nvSpPr>
            <p:cNvPr id="21" name="Text Box 14"/>
            <p:cNvSpPr txBox="1">
              <a:spLocks noChangeArrowheads="1"/>
            </p:cNvSpPr>
            <p:nvPr/>
          </p:nvSpPr>
          <p:spPr bwMode="auto">
            <a:xfrm>
              <a:off x="1317219" y="2753551"/>
              <a:ext cx="979485" cy="3079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kumimoji="0" lang="en-US" altLang="ja-JP" sz="1400" b="1" dirty="0">
                  <a:solidFill>
                    <a:prstClr val="black"/>
                  </a:solidFill>
                  <a:latin typeface="Calibri"/>
                </a:rPr>
                <a:t>Aug 1981</a:t>
              </a:r>
            </a:p>
          </p:txBody>
        </p:sp>
        <p:pic>
          <p:nvPicPr>
            <p:cNvPr id="22" name="Picture 21" descr="GMS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187450" y="1773238"/>
              <a:ext cx="895350" cy="10080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" name="Rectangle 22"/>
            <p:cNvSpPr>
              <a:spLocks noChangeArrowheads="1"/>
            </p:cNvSpPr>
            <p:nvPr/>
          </p:nvSpPr>
          <p:spPr bwMode="auto">
            <a:xfrm>
              <a:off x="1258819" y="1332000"/>
              <a:ext cx="756994" cy="3381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ja-JP" sz="1600" b="1" i="1" dirty="0">
                  <a:solidFill>
                    <a:srgbClr val="9BBB59">
                      <a:lumMod val="50000"/>
                    </a:srgbClr>
                  </a:solidFill>
                  <a:latin typeface="Calibri"/>
                </a:rPr>
                <a:t>GMS-2</a:t>
              </a:r>
            </a:p>
          </p:txBody>
        </p:sp>
        <p:sp>
          <p:nvSpPr>
            <p:cNvPr id="24" name="テキスト ボックス 48"/>
            <p:cNvSpPr txBox="1">
              <a:spLocks noChangeArrowheads="1"/>
            </p:cNvSpPr>
            <p:nvPr/>
          </p:nvSpPr>
          <p:spPr bwMode="auto">
            <a:xfrm>
              <a:off x="1101706" y="1568525"/>
              <a:ext cx="1022022" cy="2777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ja-JP" sz="1200" b="1" dirty="0">
                  <a:solidFill>
                    <a:srgbClr val="9BBB59">
                      <a:lumMod val="50000"/>
                    </a:srgbClr>
                  </a:solidFill>
                  <a:latin typeface="Calibri"/>
                </a:rPr>
                <a:t>(Himawari-2)</a:t>
              </a:r>
              <a:endParaRPr kumimoji="0" lang="ja-JP" altLang="en-US" sz="1200" b="1" dirty="0">
                <a:solidFill>
                  <a:srgbClr val="9BBB59">
                    <a:lumMod val="50000"/>
                  </a:srgbClr>
                </a:solidFill>
                <a:latin typeface="Calibri"/>
              </a:endParaRPr>
            </a:p>
          </p:txBody>
        </p:sp>
      </p:grpSp>
      <p:grpSp>
        <p:nvGrpSpPr>
          <p:cNvPr id="25" name="グループ化 67"/>
          <p:cNvGrpSpPr>
            <a:grpSpLocks/>
          </p:cNvGrpSpPr>
          <p:nvPr/>
        </p:nvGrpSpPr>
        <p:grpSpPr bwMode="auto">
          <a:xfrm>
            <a:off x="2303017" y="1531318"/>
            <a:ext cx="1099502" cy="1729614"/>
            <a:chOff x="2195513" y="1332000"/>
            <a:chExt cx="1099502" cy="1729527"/>
          </a:xfrm>
        </p:grpSpPr>
        <p:sp>
          <p:nvSpPr>
            <p:cNvPr id="26" name="Text Box 16"/>
            <p:cNvSpPr txBox="1">
              <a:spLocks noChangeArrowheads="1"/>
            </p:cNvSpPr>
            <p:nvPr/>
          </p:nvSpPr>
          <p:spPr bwMode="auto">
            <a:xfrm>
              <a:off x="2315528" y="2753551"/>
              <a:ext cx="979487" cy="3079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kumimoji="0" lang="en-US" altLang="ja-JP" sz="1400" b="1" dirty="0">
                  <a:solidFill>
                    <a:prstClr val="black"/>
                  </a:solidFill>
                  <a:latin typeface="Calibri"/>
                </a:rPr>
                <a:t>Aug 1984</a:t>
              </a:r>
            </a:p>
          </p:txBody>
        </p:sp>
        <p:pic>
          <p:nvPicPr>
            <p:cNvPr id="27" name="Picture 25" descr="GMS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268538" y="1773238"/>
              <a:ext cx="823912" cy="10080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8" name="Rectangle 31"/>
            <p:cNvSpPr>
              <a:spLocks noChangeArrowheads="1"/>
            </p:cNvSpPr>
            <p:nvPr/>
          </p:nvSpPr>
          <p:spPr bwMode="auto">
            <a:xfrm>
              <a:off x="2268538" y="1332000"/>
              <a:ext cx="758825" cy="3381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ja-JP" sz="1600" b="1" i="1" dirty="0">
                  <a:solidFill>
                    <a:srgbClr val="9BBB59">
                      <a:lumMod val="50000"/>
                    </a:srgbClr>
                  </a:solidFill>
                  <a:latin typeface="Calibri"/>
                </a:rPr>
                <a:t>GMS-3</a:t>
              </a:r>
            </a:p>
          </p:txBody>
        </p:sp>
        <p:sp>
          <p:nvSpPr>
            <p:cNvPr id="29" name="テキスト ボックス 50"/>
            <p:cNvSpPr txBox="1">
              <a:spLocks noChangeArrowheads="1"/>
            </p:cNvSpPr>
            <p:nvPr/>
          </p:nvSpPr>
          <p:spPr bwMode="auto">
            <a:xfrm>
              <a:off x="2195513" y="1568525"/>
              <a:ext cx="1023937" cy="2777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ja-JP" sz="1200" b="1" dirty="0">
                  <a:solidFill>
                    <a:srgbClr val="9BBB59">
                      <a:lumMod val="50000"/>
                    </a:srgbClr>
                  </a:solidFill>
                  <a:latin typeface="Calibri"/>
                </a:rPr>
                <a:t>(Himawari-3)</a:t>
              </a:r>
              <a:endParaRPr kumimoji="0" lang="ja-JP" altLang="en-US" sz="1200" b="1" dirty="0">
                <a:solidFill>
                  <a:srgbClr val="9BBB59">
                    <a:lumMod val="50000"/>
                  </a:srgbClr>
                </a:solidFill>
                <a:latin typeface="Calibri"/>
              </a:endParaRPr>
            </a:p>
          </p:txBody>
        </p:sp>
      </p:grpSp>
      <p:grpSp>
        <p:nvGrpSpPr>
          <p:cNvPr id="30" name="グループ化 68"/>
          <p:cNvGrpSpPr>
            <a:grpSpLocks/>
          </p:cNvGrpSpPr>
          <p:nvPr/>
        </p:nvGrpSpPr>
        <p:grpSpPr bwMode="auto">
          <a:xfrm>
            <a:off x="3368228" y="1531318"/>
            <a:ext cx="1084770" cy="1724849"/>
            <a:chOff x="3260704" y="1332000"/>
            <a:chExt cx="1084056" cy="1724762"/>
          </a:xfrm>
        </p:grpSpPr>
        <p:sp>
          <p:nvSpPr>
            <p:cNvPr id="31" name="Text Box 18"/>
            <p:cNvSpPr txBox="1">
              <a:spLocks noChangeArrowheads="1"/>
            </p:cNvSpPr>
            <p:nvPr/>
          </p:nvSpPr>
          <p:spPr bwMode="auto">
            <a:xfrm>
              <a:off x="3384322" y="2748787"/>
              <a:ext cx="960438" cy="30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kumimoji="0" lang="en-US" altLang="ja-JP" sz="1400" b="1" dirty="0">
                  <a:solidFill>
                    <a:prstClr val="black"/>
                  </a:solidFill>
                  <a:latin typeface="Calibri"/>
                </a:rPr>
                <a:t>Sep 1989</a:t>
              </a:r>
            </a:p>
          </p:txBody>
        </p:sp>
        <p:pic>
          <p:nvPicPr>
            <p:cNvPr id="32" name="Picture 26" descr="GMS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348038" y="1773238"/>
              <a:ext cx="792162" cy="10080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3" name="Rectangle 32"/>
            <p:cNvSpPr>
              <a:spLocks noChangeArrowheads="1"/>
            </p:cNvSpPr>
            <p:nvPr/>
          </p:nvSpPr>
          <p:spPr bwMode="auto">
            <a:xfrm>
              <a:off x="3309885" y="1332000"/>
              <a:ext cx="758325" cy="3381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ja-JP" sz="1600" b="1" i="1" dirty="0">
                  <a:solidFill>
                    <a:srgbClr val="9BBB59">
                      <a:lumMod val="50000"/>
                    </a:srgbClr>
                  </a:solidFill>
                  <a:latin typeface="Calibri"/>
                </a:rPr>
                <a:t>GMS-4</a:t>
              </a:r>
            </a:p>
          </p:txBody>
        </p:sp>
        <p:sp>
          <p:nvSpPr>
            <p:cNvPr id="34" name="テキスト ボックス 51"/>
            <p:cNvSpPr txBox="1">
              <a:spLocks noChangeArrowheads="1"/>
            </p:cNvSpPr>
            <p:nvPr/>
          </p:nvSpPr>
          <p:spPr bwMode="auto">
            <a:xfrm>
              <a:off x="3260704" y="1568525"/>
              <a:ext cx="1023264" cy="2777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ja-JP" sz="1200" b="1" dirty="0">
                  <a:solidFill>
                    <a:srgbClr val="9BBB59">
                      <a:lumMod val="50000"/>
                    </a:srgbClr>
                  </a:solidFill>
                  <a:latin typeface="Calibri"/>
                </a:rPr>
                <a:t>(Himawari-4)</a:t>
              </a:r>
              <a:endParaRPr kumimoji="0" lang="ja-JP" altLang="en-US" sz="1200" b="1" dirty="0">
                <a:solidFill>
                  <a:srgbClr val="9BBB59">
                    <a:lumMod val="50000"/>
                  </a:srgbClr>
                </a:solidFill>
                <a:latin typeface="Calibri"/>
              </a:endParaRPr>
            </a:p>
          </p:txBody>
        </p:sp>
      </p:grpSp>
      <p:grpSp>
        <p:nvGrpSpPr>
          <p:cNvPr id="35" name="グループ化 69"/>
          <p:cNvGrpSpPr>
            <a:grpSpLocks/>
          </p:cNvGrpSpPr>
          <p:nvPr/>
        </p:nvGrpSpPr>
        <p:grpSpPr bwMode="auto">
          <a:xfrm>
            <a:off x="4500117" y="1523380"/>
            <a:ext cx="1122997" cy="1732788"/>
            <a:chOff x="4392613" y="1323975"/>
            <a:chExt cx="1122997" cy="1732788"/>
          </a:xfrm>
        </p:grpSpPr>
        <p:sp>
          <p:nvSpPr>
            <p:cNvPr id="36" name="Text Box 20"/>
            <p:cNvSpPr txBox="1">
              <a:spLocks noChangeArrowheads="1"/>
            </p:cNvSpPr>
            <p:nvPr/>
          </p:nvSpPr>
          <p:spPr bwMode="auto">
            <a:xfrm>
              <a:off x="4564698" y="2748788"/>
              <a:ext cx="950912" cy="30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kumimoji="0" lang="en-US" altLang="ja-JP" sz="1400" b="1" dirty="0">
                  <a:solidFill>
                    <a:prstClr val="black"/>
                  </a:solidFill>
                  <a:latin typeface="Calibri"/>
                </a:rPr>
                <a:t>Mar 1995</a:t>
              </a:r>
            </a:p>
          </p:txBody>
        </p:sp>
        <p:pic>
          <p:nvPicPr>
            <p:cNvPr id="37" name="Picture 27" descr="GMS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500563" y="1773238"/>
              <a:ext cx="846137" cy="10080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8" name="Rectangle 33"/>
            <p:cNvSpPr>
              <a:spLocks noChangeArrowheads="1"/>
            </p:cNvSpPr>
            <p:nvPr/>
          </p:nvSpPr>
          <p:spPr bwMode="auto">
            <a:xfrm>
              <a:off x="4500563" y="1323975"/>
              <a:ext cx="758825" cy="338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ja-JP" sz="1600" b="1" i="1" dirty="0">
                  <a:solidFill>
                    <a:srgbClr val="9BBB59">
                      <a:lumMod val="50000"/>
                    </a:srgbClr>
                  </a:solidFill>
                  <a:latin typeface="Calibri"/>
                </a:rPr>
                <a:t>GMS-5</a:t>
              </a:r>
            </a:p>
          </p:txBody>
        </p:sp>
        <p:sp>
          <p:nvSpPr>
            <p:cNvPr id="39" name="テキスト ボックス 52"/>
            <p:cNvSpPr txBox="1">
              <a:spLocks noChangeArrowheads="1"/>
            </p:cNvSpPr>
            <p:nvPr/>
          </p:nvSpPr>
          <p:spPr bwMode="auto">
            <a:xfrm>
              <a:off x="4392613" y="1568450"/>
              <a:ext cx="1023937" cy="2778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ja-JP" sz="1200" b="1" dirty="0">
                  <a:solidFill>
                    <a:srgbClr val="9BBB59">
                      <a:lumMod val="50000"/>
                    </a:srgbClr>
                  </a:solidFill>
                  <a:latin typeface="Calibri"/>
                </a:rPr>
                <a:t>(Himawari-5)</a:t>
              </a:r>
              <a:endParaRPr kumimoji="0" lang="ja-JP" altLang="en-US" sz="1200" b="1" dirty="0">
                <a:solidFill>
                  <a:srgbClr val="9BBB59">
                    <a:lumMod val="50000"/>
                  </a:srgbClr>
                </a:solidFill>
                <a:latin typeface="Calibri"/>
              </a:endParaRPr>
            </a:p>
          </p:txBody>
        </p:sp>
      </p:grpSp>
      <p:grpSp>
        <p:nvGrpSpPr>
          <p:cNvPr id="40" name="グループ化 72"/>
          <p:cNvGrpSpPr>
            <a:grpSpLocks/>
          </p:cNvGrpSpPr>
          <p:nvPr/>
        </p:nvGrpSpPr>
        <p:grpSpPr bwMode="auto">
          <a:xfrm>
            <a:off x="261872" y="3844305"/>
            <a:ext cx="1296124" cy="2019346"/>
            <a:chOff x="153967" y="3644900"/>
            <a:chExt cx="1296552" cy="2019346"/>
          </a:xfrm>
        </p:grpSpPr>
        <p:sp>
          <p:nvSpPr>
            <p:cNvPr id="41" name="Text Box 12"/>
            <p:cNvSpPr txBox="1">
              <a:spLocks noChangeArrowheads="1"/>
            </p:cNvSpPr>
            <p:nvPr/>
          </p:nvSpPr>
          <p:spPr bwMode="auto">
            <a:xfrm>
              <a:off x="153967" y="5210339"/>
              <a:ext cx="1296552" cy="4539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auto">
                <a:lnSpc>
                  <a:spcPts val="14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kumimoji="0" lang="en-US" altLang="ja-JP" sz="1400" b="1" dirty="0" smtClean="0">
                  <a:solidFill>
                    <a:prstClr val="black"/>
                  </a:solidFill>
                  <a:latin typeface="Calibri"/>
                </a:rPr>
                <a:t>Launched in</a:t>
              </a:r>
            </a:p>
            <a:p>
              <a:pPr fontAlgn="auto">
                <a:lnSpc>
                  <a:spcPts val="14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kumimoji="0" lang="en-US" altLang="ja-JP" sz="1400" b="1" dirty="0" smtClean="0">
                  <a:solidFill>
                    <a:prstClr val="black"/>
                  </a:solidFill>
                  <a:latin typeface="Calibri"/>
                </a:rPr>
                <a:t>           Feb </a:t>
              </a:r>
              <a:r>
                <a:rPr kumimoji="0" lang="en-US" altLang="ja-JP" sz="1400" b="1" dirty="0">
                  <a:solidFill>
                    <a:prstClr val="black"/>
                  </a:solidFill>
                  <a:latin typeface="Calibri"/>
                </a:rPr>
                <a:t>2005</a:t>
              </a:r>
            </a:p>
          </p:txBody>
        </p:sp>
        <p:pic>
          <p:nvPicPr>
            <p:cNvPr id="42" name="Picture 34" descr="MTSAT-1R"/>
            <p:cNvPicPr>
              <a:picLocks noChangeAspect="1" noChangeArrowheads="1"/>
            </p:cNvPicPr>
            <p:nvPr/>
          </p:nvPicPr>
          <p:blipFill>
            <a:blip r:embed="rId6" cstate="print"/>
            <a:srcRect l="8328" r="4164"/>
            <a:stretch>
              <a:fillRect/>
            </a:stretch>
          </p:blipFill>
          <p:spPr bwMode="auto">
            <a:xfrm>
              <a:off x="259191" y="4138017"/>
              <a:ext cx="1072449" cy="1019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3" name="Rectangle 38"/>
            <p:cNvSpPr>
              <a:spLocks noChangeArrowheads="1"/>
            </p:cNvSpPr>
            <p:nvPr/>
          </p:nvSpPr>
          <p:spPr bwMode="auto">
            <a:xfrm>
              <a:off x="179388" y="3644900"/>
              <a:ext cx="1192212" cy="339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kumimoji="0" lang="en-US" altLang="ja-JP" sz="1600" b="1" i="1" dirty="0">
                  <a:solidFill>
                    <a:srgbClr val="C00000"/>
                  </a:solidFill>
                  <a:latin typeface="Calibri"/>
                </a:rPr>
                <a:t>MTSAT-1R</a:t>
              </a:r>
            </a:p>
          </p:txBody>
        </p:sp>
        <p:sp>
          <p:nvSpPr>
            <p:cNvPr id="44" name="テキスト ボックス 53"/>
            <p:cNvSpPr txBox="1">
              <a:spLocks noChangeArrowheads="1"/>
            </p:cNvSpPr>
            <p:nvPr/>
          </p:nvSpPr>
          <p:spPr bwMode="auto">
            <a:xfrm>
              <a:off x="179388" y="3872855"/>
              <a:ext cx="1106487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kumimoji="0" lang="en-US" altLang="ja-JP" sz="1200" b="1">
                  <a:solidFill>
                    <a:srgbClr val="C00000"/>
                  </a:solidFill>
                  <a:latin typeface="Calibri"/>
                </a:rPr>
                <a:t>(Himawari-6)</a:t>
              </a:r>
              <a:endParaRPr kumimoji="0" lang="ja-JP" altLang="en-US" sz="1200" b="1">
                <a:solidFill>
                  <a:srgbClr val="C00000"/>
                </a:solidFill>
                <a:latin typeface="Calibri"/>
              </a:endParaRPr>
            </a:p>
          </p:txBody>
        </p:sp>
      </p:grpSp>
      <p:grpSp>
        <p:nvGrpSpPr>
          <p:cNvPr id="45" name="グループ化 73"/>
          <p:cNvGrpSpPr>
            <a:grpSpLocks/>
          </p:cNvGrpSpPr>
          <p:nvPr/>
        </p:nvGrpSpPr>
        <p:grpSpPr bwMode="auto">
          <a:xfrm>
            <a:off x="1440202" y="3844305"/>
            <a:ext cx="1291661" cy="2016125"/>
            <a:chOff x="1331913" y="3644900"/>
            <a:chExt cx="1292608" cy="2016125"/>
          </a:xfrm>
        </p:grpSpPr>
        <p:sp>
          <p:nvSpPr>
            <p:cNvPr id="46" name="Text Box 9"/>
            <p:cNvSpPr txBox="1">
              <a:spLocks noChangeArrowheads="1"/>
            </p:cNvSpPr>
            <p:nvPr/>
          </p:nvSpPr>
          <p:spPr bwMode="auto">
            <a:xfrm>
              <a:off x="1675191" y="5353050"/>
              <a:ext cx="949330" cy="30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kumimoji="0" lang="en-US" altLang="ja-JP" sz="1400" b="1" dirty="0">
                  <a:solidFill>
                    <a:prstClr val="black"/>
                  </a:solidFill>
                  <a:latin typeface="Calibri"/>
                </a:rPr>
                <a:t>Feb 2006</a:t>
              </a:r>
            </a:p>
          </p:txBody>
        </p:sp>
        <p:pic>
          <p:nvPicPr>
            <p:cNvPr id="47" name="Picture 37" descr="mtsat-2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403350" y="4145954"/>
              <a:ext cx="1008063" cy="10112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8" name="Rectangle 38"/>
            <p:cNvSpPr>
              <a:spLocks noChangeArrowheads="1"/>
            </p:cNvSpPr>
            <p:nvPr/>
          </p:nvSpPr>
          <p:spPr bwMode="auto">
            <a:xfrm>
              <a:off x="1403350" y="3644900"/>
              <a:ext cx="936625" cy="338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kumimoji="0" lang="en-US" altLang="ja-JP" sz="1600" b="1" i="1">
                  <a:solidFill>
                    <a:srgbClr val="C00000"/>
                  </a:solidFill>
                  <a:latin typeface="Calibri"/>
                </a:rPr>
                <a:t>MTSAT-2</a:t>
              </a:r>
            </a:p>
          </p:txBody>
        </p:sp>
        <p:sp>
          <p:nvSpPr>
            <p:cNvPr id="49" name="テキスト ボックス 54"/>
            <p:cNvSpPr txBox="1">
              <a:spLocks noChangeArrowheads="1"/>
            </p:cNvSpPr>
            <p:nvPr/>
          </p:nvSpPr>
          <p:spPr bwMode="auto">
            <a:xfrm>
              <a:off x="1331913" y="3860800"/>
              <a:ext cx="1022350" cy="2778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kumimoji="0" lang="en-US" altLang="ja-JP" sz="1200" b="1" dirty="0">
                  <a:solidFill>
                    <a:srgbClr val="C00000"/>
                  </a:solidFill>
                  <a:latin typeface="Calibri"/>
                </a:rPr>
                <a:t>(Himawari-7)</a:t>
              </a:r>
              <a:endParaRPr kumimoji="0" lang="ja-JP" altLang="en-US" sz="1200" b="1" dirty="0">
                <a:solidFill>
                  <a:srgbClr val="C00000"/>
                </a:solidFill>
                <a:latin typeface="Calibri"/>
              </a:endParaRPr>
            </a:p>
          </p:txBody>
        </p:sp>
      </p:grpSp>
      <p:grpSp>
        <p:nvGrpSpPr>
          <p:cNvPr id="50" name="グループ化 63"/>
          <p:cNvGrpSpPr>
            <a:grpSpLocks/>
          </p:cNvGrpSpPr>
          <p:nvPr/>
        </p:nvGrpSpPr>
        <p:grpSpPr bwMode="auto">
          <a:xfrm>
            <a:off x="35496" y="1531318"/>
            <a:ext cx="1191352" cy="1848897"/>
            <a:chOff x="-71949" y="1332000"/>
            <a:chExt cx="1190896" cy="1848807"/>
          </a:xfrm>
        </p:grpSpPr>
        <p:pic>
          <p:nvPicPr>
            <p:cNvPr id="51" name="Picture 3" descr="GMS1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79388" y="1778000"/>
              <a:ext cx="849312" cy="1003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2" name="Text Box 7"/>
            <p:cNvSpPr txBox="1">
              <a:spLocks noChangeArrowheads="1"/>
            </p:cNvSpPr>
            <p:nvPr/>
          </p:nvSpPr>
          <p:spPr bwMode="auto">
            <a:xfrm>
              <a:off x="-71949" y="2726922"/>
              <a:ext cx="1190896" cy="4538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auto">
                <a:lnSpc>
                  <a:spcPts val="14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kumimoji="0" lang="en-US" altLang="ja-JP" sz="1400" b="1" dirty="0" smtClean="0">
                  <a:solidFill>
                    <a:prstClr val="black"/>
                  </a:solidFill>
                  <a:latin typeface="Calibri"/>
                </a:rPr>
                <a:t>Launched in</a:t>
              </a:r>
            </a:p>
            <a:p>
              <a:pPr fontAlgn="auto">
                <a:lnSpc>
                  <a:spcPts val="14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kumimoji="0" lang="en-US" altLang="ja-JP" sz="1400" b="1" dirty="0" smtClean="0">
                  <a:solidFill>
                    <a:prstClr val="black"/>
                  </a:solidFill>
                  <a:latin typeface="Calibri"/>
                </a:rPr>
                <a:t>          Jul </a:t>
              </a:r>
              <a:r>
                <a:rPr kumimoji="0" lang="en-US" altLang="ja-JP" sz="1400" b="1" dirty="0">
                  <a:solidFill>
                    <a:prstClr val="black"/>
                  </a:solidFill>
                  <a:latin typeface="Calibri"/>
                </a:rPr>
                <a:t>1977</a:t>
              </a:r>
            </a:p>
          </p:txBody>
        </p:sp>
        <p:sp>
          <p:nvSpPr>
            <p:cNvPr id="53" name="Rectangle 32"/>
            <p:cNvSpPr>
              <a:spLocks noChangeArrowheads="1"/>
            </p:cNvSpPr>
            <p:nvPr/>
          </p:nvSpPr>
          <p:spPr bwMode="auto">
            <a:xfrm>
              <a:off x="318997" y="1332000"/>
              <a:ext cx="652212" cy="3381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ja-JP" sz="1600" b="1" i="1" dirty="0">
                  <a:solidFill>
                    <a:srgbClr val="9BBB59">
                      <a:lumMod val="50000"/>
                    </a:srgbClr>
                  </a:solidFill>
                  <a:latin typeface="Calibri"/>
                </a:rPr>
                <a:t>GMS</a:t>
              </a:r>
            </a:p>
          </p:txBody>
        </p:sp>
        <p:sp>
          <p:nvSpPr>
            <p:cNvPr id="54" name="テキスト ボックス 53"/>
            <p:cNvSpPr txBox="1">
              <a:spLocks noChangeArrowheads="1"/>
            </p:cNvSpPr>
            <p:nvPr/>
          </p:nvSpPr>
          <p:spPr bwMode="auto">
            <a:xfrm>
              <a:off x="146025" y="1568525"/>
              <a:ext cx="969591" cy="276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ja-JP" sz="1200" b="1" dirty="0">
                  <a:solidFill>
                    <a:srgbClr val="9BBB59">
                      <a:lumMod val="50000"/>
                    </a:srgbClr>
                  </a:solidFill>
                  <a:latin typeface="Calibri"/>
                </a:rPr>
                <a:t>(</a:t>
              </a:r>
              <a:r>
                <a:rPr kumimoji="0" lang="en-US" altLang="ja-JP" sz="1200" b="1" dirty="0" err="1">
                  <a:solidFill>
                    <a:srgbClr val="9BBB59">
                      <a:lumMod val="50000"/>
                    </a:srgbClr>
                  </a:solidFill>
                  <a:latin typeface="Calibri"/>
                </a:rPr>
                <a:t>Himawari</a:t>
              </a:r>
              <a:r>
                <a:rPr kumimoji="0" lang="en-US" altLang="ja-JP" sz="1200" b="1" dirty="0">
                  <a:solidFill>
                    <a:srgbClr val="9BBB59">
                      <a:lumMod val="50000"/>
                    </a:srgbClr>
                  </a:solidFill>
                  <a:latin typeface="Calibri"/>
                </a:rPr>
                <a:t>)</a:t>
              </a:r>
              <a:endParaRPr kumimoji="0" lang="ja-JP" altLang="en-US" sz="1200" b="1" dirty="0">
                <a:solidFill>
                  <a:srgbClr val="9BBB59">
                    <a:lumMod val="50000"/>
                  </a:srgbClr>
                </a:solidFill>
                <a:latin typeface="Calibri"/>
              </a:endParaRPr>
            </a:p>
          </p:txBody>
        </p:sp>
      </p:grpSp>
      <p:sp>
        <p:nvSpPr>
          <p:cNvPr id="55" name="Line 5"/>
          <p:cNvSpPr>
            <a:spLocks noChangeShapeType="1"/>
          </p:cNvSpPr>
          <p:nvPr/>
        </p:nvSpPr>
        <p:spPr bwMode="auto">
          <a:xfrm>
            <a:off x="321817" y="5482605"/>
            <a:ext cx="5473700" cy="1588"/>
          </a:xfrm>
          <a:prstGeom prst="line">
            <a:avLst/>
          </a:prstGeom>
          <a:noFill/>
          <a:ln w="19050">
            <a:solidFill>
              <a:schemeClr val="accent6">
                <a:lumMod val="75000"/>
              </a:schemeClr>
            </a:solidFill>
            <a:round/>
            <a:headEnd/>
            <a:tailEnd type="triangle" w="lg" len="lg"/>
          </a:ln>
        </p:spPr>
        <p:txBody>
          <a:bodyPr/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6" name="Line 15"/>
          <p:cNvSpPr>
            <a:spLocks noChangeShapeType="1"/>
          </p:cNvSpPr>
          <p:nvPr/>
        </p:nvSpPr>
        <p:spPr bwMode="auto">
          <a:xfrm>
            <a:off x="358329" y="5357193"/>
            <a:ext cx="0" cy="287337"/>
          </a:xfrm>
          <a:prstGeom prst="line">
            <a:avLst/>
          </a:prstGeom>
          <a:noFill/>
          <a:ln w="19050">
            <a:solidFill>
              <a:schemeClr val="accent6">
                <a:lumMod val="75000"/>
              </a:schemeClr>
            </a:solidFill>
            <a:round/>
            <a:headEnd/>
            <a:tailEnd/>
          </a:ln>
        </p:spPr>
        <p:txBody>
          <a:bodyPr/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7" name="Line 8"/>
          <p:cNvSpPr>
            <a:spLocks noChangeShapeType="1"/>
          </p:cNvSpPr>
          <p:nvPr/>
        </p:nvSpPr>
        <p:spPr bwMode="auto">
          <a:xfrm>
            <a:off x="5400229" y="5357193"/>
            <a:ext cx="0" cy="287337"/>
          </a:xfrm>
          <a:prstGeom prst="line">
            <a:avLst/>
          </a:prstGeom>
          <a:noFill/>
          <a:ln w="19050">
            <a:solidFill>
              <a:schemeClr val="accent6">
                <a:lumMod val="75000"/>
              </a:schemeClr>
            </a:solidFill>
            <a:round/>
            <a:headEnd/>
            <a:tailEnd/>
          </a:ln>
        </p:spPr>
        <p:txBody>
          <a:bodyPr/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8" name="Text Box 36"/>
          <p:cNvSpPr txBox="1">
            <a:spLocks noChangeArrowheads="1"/>
          </p:cNvSpPr>
          <p:nvPr/>
        </p:nvSpPr>
        <p:spPr bwMode="auto">
          <a:xfrm>
            <a:off x="3455542" y="4680918"/>
            <a:ext cx="24479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ja-JP" sz="2000" b="1" i="1" dirty="0" err="1">
                <a:solidFill>
                  <a:srgbClr val="4BACC6">
                    <a:lumMod val="75000"/>
                  </a:srgbClr>
                </a:solidFill>
                <a:latin typeface="Calibri"/>
              </a:rPr>
              <a:t>Himawari</a:t>
            </a:r>
            <a:endParaRPr kumimoji="0" lang="en-US" altLang="ja-JP" sz="2000" b="1" dirty="0">
              <a:solidFill>
                <a:srgbClr val="4BACC6">
                  <a:lumMod val="75000"/>
                </a:srgbClr>
              </a:solidFill>
              <a:latin typeface="Calibri"/>
            </a:endParaRPr>
          </a:p>
        </p:txBody>
      </p:sp>
      <p:sp>
        <p:nvSpPr>
          <p:cNvPr id="59" name="Rectangle 3"/>
          <p:cNvSpPr txBox="1">
            <a:spLocks noChangeArrowheads="1"/>
          </p:cNvSpPr>
          <p:nvPr/>
        </p:nvSpPr>
        <p:spPr bwMode="auto">
          <a:xfrm>
            <a:off x="575817" y="2852118"/>
            <a:ext cx="647700" cy="201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kumimoji="0" lang="ja-JP" altLang="en-US" sz="800" b="1" dirty="0">
                <a:solidFill>
                  <a:prstClr val="white"/>
                </a:solidFill>
                <a:latin typeface="Calibri"/>
              </a:rPr>
              <a:t>Ⓒ</a:t>
            </a:r>
            <a:r>
              <a:rPr kumimoji="0" lang="en-US" altLang="ja-JP" sz="800" b="1" dirty="0">
                <a:solidFill>
                  <a:prstClr val="white"/>
                </a:solidFill>
                <a:latin typeface="Calibri"/>
              </a:rPr>
              <a:t>NASDA</a:t>
            </a:r>
          </a:p>
        </p:txBody>
      </p:sp>
      <p:sp>
        <p:nvSpPr>
          <p:cNvPr id="60" name="Rectangle 3"/>
          <p:cNvSpPr txBox="1">
            <a:spLocks noChangeArrowheads="1"/>
          </p:cNvSpPr>
          <p:nvPr/>
        </p:nvSpPr>
        <p:spPr bwMode="auto">
          <a:xfrm>
            <a:off x="1655317" y="2852118"/>
            <a:ext cx="647700" cy="201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kumimoji="0" lang="ja-JP" altLang="en-US" sz="800" b="1" dirty="0">
                <a:solidFill>
                  <a:prstClr val="white"/>
                </a:solidFill>
                <a:latin typeface="Calibri"/>
              </a:rPr>
              <a:t>Ⓒ</a:t>
            </a:r>
            <a:r>
              <a:rPr kumimoji="0" lang="en-US" altLang="ja-JP" sz="800" b="1" dirty="0">
                <a:solidFill>
                  <a:prstClr val="white"/>
                </a:solidFill>
                <a:latin typeface="Calibri"/>
              </a:rPr>
              <a:t>NASDA</a:t>
            </a:r>
          </a:p>
        </p:txBody>
      </p:sp>
      <p:sp>
        <p:nvSpPr>
          <p:cNvPr id="61" name="Rectangle 3"/>
          <p:cNvSpPr txBox="1">
            <a:spLocks noChangeArrowheads="1"/>
          </p:cNvSpPr>
          <p:nvPr/>
        </p:nvSpPr>
        <p:spPr bwMode="auto">
          <a:xfrm>
            <a:off x="2663379" y="2852118"/>
            <a:ext cx="647700" cy="201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kumimoji="0" lang="ja-JP" altLang="en-US" sz="800" b="1" dirty="0">
                <a:solidFill>
                  <a:prstClr val="white"/>
                </a:solidFill>
                <a:latin typeface="Calibri"/>
              </a:rPr>
              <a:t>Ⓒ</a:t>
            </a:r>
            <a:r>
              <a:rPr kumimoji="0" lang="en-US" altLang="ja-JP" sz="800" b="1" dirty="0">
                <a:solidFill>
                  <a:prstClr val="white"/>
                </a:solidFill>
                <a:latin typeface="Calibri"/>
              </a:rPr>
              <a:t>NASDA</a:t>
            </a:r>
          </a:p>
        </p:txBody>
      </p:sp>
      <p:sp>
        <p:nvSpPr>
          <p:cNvPr id="62" name="Rectangle 3"/>
          <p:cNvSpPr txBox="1">
            <a:spLocks noChangeArrowheads="1"/>
          </p:cNvSpPr>
          <p:nvPr/>
        </p:nvSpPr>
        <p:spPr bwMode="auto">
          <a:xfrm>
            <a:off x="3671442" y="2852118"/>
            <a:ext cx="647700" cy="201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kumimoji="0" lang="ja-JP" altLang="en-US" sz="800" b="1" dirty="0">
                <a:solidFill>
                  <a:prstClr val="white"/>
                </a:solidFill>
                <a:latin typeface="Calibri"/>
              </a:rPr>
              <a:t>Ⓒ</a:t>
            </a:r>
            <a:r>
              <a:rPr kumimoji="0" lang="en-US" altLang="ja-JP" sz="800" b="1" dirty="0">
                <a:solidFill>
                  <a:prstClr val="white"/>
                </a:solidFill>
                <a:latin typeface="Calibri"/>
              </a:rPr>
              <a:t>NASDA</a:t>
            </a:r>
          </a:p>
        </p:txBody>
      </p:sp>
      <p:sp>
        <p:nvSpPr>
          <p:cNvPr id="63" name="Rectangle 3"/>
          <p:cNvSpPr txBox="1">
            <a:spLocks noChangeArrowheads="1"/>
          </p:cNvSpPr>
          <p:nvPr/>
        </p:nvSpPr>
        <p:spPr bwMode="auto">
          <a:xfrm>
            <a:off x="4895404" y="2852118"/>
            <a:ext cx="647700" cy="201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kumimoji="0" lang="ja-JP" altLang="en-US" sz="800" b="1" dirty="0">
                <a:solidFill>
                  <a:prstClr val="white"/>
                </a:solidFill>
                <a:latin typeface="Calibri"/>
              </a:rPr>
              <a:t>Ⓒ</a:t>
            </a:r>
            <a:r>
              <a:rPr kumimoji="0" lang="en-US" altLang="ja-JP" sz="800" b="1" dirty="0">
                <a:solidFill>
                  <a:prstClr val="white"/>
                </a:solidFill>
                <a:latin typeface="Calibri"/>
              </a:rPr>
              <a:t>NASDA</a:t>
            </a:r>
          </a:p>
        </p:txBody>
      </p:sp>
      <p:sp>
        <p:nvSpPr>
          <p:cNvPr id="64" name="Rectangle 3"/>
          <p:cNvSpPr txBox="1">
            <a:spLocks noChangeArrowheads="1"/>
          </p:cNvSpPr>
          <p:nvPr/>
        </p:nvSpPr>
        <p:spPr bwMode="auto">
          <a:xfrm>
            <a:off x="863154" y="5228605"/>
            <a:ext cx="647700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kumimoji="0" lang="ja-JP" altLang="en-US" sz="800" b="1" dirty="0">
                <a:solidFill>
                  <a:prstClr val="white"/>
                </a:solidFill>
                <a:latin typeface="Calibri"/>
              </a:rPr>
              <a:t>Ⓒ</a:t>
            </a:r>
            <a:r>
              <a:rPr kumimoji="0" lang="en-US" altLang="ja-JP" sz="800" b="1" dirty="0">
                <a:solidFill>
                  <a:prstClr val="white"/>
                </a:solidFill>
                <a:latin typeface="Calibri"/>
              </a:rPr>
              <a:t>SS/L</a:t>
            </a:r>
          </a:p>
        </p:txBody>
      </p:sp>
      <p:sp>
        <p:nvSpPr>
          <p:cNvPr id="65" name="Rectangle 3"/>
          <p:cNvSpPr txBox="1">
            <a:spLocks noChangeArrowheads="1"/>
          </p:cNvSpPr>
          <p:nvPr/>
        </p:nvSpPr>
        <p:spPr bwMode="auto">
          <a:xfrm>
            <a:off x="1294954" y="5228605"/>
            <a:ext cx="863600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kumimoji="0" lang="ja-JP" altLang="en-US" sz="800" b="1" dirty="0">
                <a:solidFill>
                  <a:prstClr val="white"/>
                </a:solidFill>
                <a:latin typeface="Calibri"/>
              </a:rPr>
              <a:t>Ⓒ</a:t>
            </a:r>
            <a:r>
              <a:rPr kumimoji="0" lang="en-US" altLang="ja-JP" sz="800" b="1" dirty="0">
                <a:solidFill>
                  <a:prstClr val="white"/>
                </a:solidFill>
                <a:latin typeface="Calibri"/>
              </a:rPr>
              <a:t>MELCO</a:t>
            </a:r>
          </a:p>
        </p:txBody>
      </p:sp>
      <p:grpSp>
        <p:nvGrpSpPr>
          <p:cNvPr id="66" name="グループ化 65"/>
          <p:cNvGrpSpPr/>
          <p:nvPr/>
        </p:nvGrpSpPr>
        <p:grpSpPr>
          <a:xfrm>
            <a:off x="3455542" y="4465018"/>
            <a:ext cx="1367978" cy="2281034"/>
            <a:chOff x="3420046" y="4265042"/>
            <a:chExt cx="1367978" cy="2281034"/>
          </a:xfrm>
        </p:grpSpPr>
        <p:sp>
          <p:nvSpPr>
            <p:cNvPr id="67" name="Text Box 12"/>
            <p:cNvSpPr txBox="1">
              <a:spLocks noChangeArrowheads="1"/>
            </p:cNvSpPr>
            <p:nvPr/>
          </p:nvSpPr>
          <p:spPr bwMode="auto">
            <a:xfrm>
              <a:off x="3805808" y="4871828"/>
              <a:ext cx="849913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kumimoji="0" lang="en-US" altLang="ja-JP" sz="1400" b="1" dirty="0" smtClean="0">
                  <a:solidFill>
                    <a:prstClr val="black"/>
                  </a:solidFill>
                  <a:latin typeface="Calibri"/>
                </a:rPr>
                <a:t>Oct 2014</a:t>
              </a:r>
              <a:endParaRPr kumimoji="0" lang="en-US" altLang="ja-JP" sz="1400" b="1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8" name="Rectangle 38"/>
            <p:cNvSpPr>
              <a:spLocks noChangeArrowheads="1"/>
            </p:cNvSpPr>
            <p:nvPr/>
          </p:nvSpPr>
          <p:spPr bwMode="auto">
            <a:xfrm>
              <a:off x="3420046" y="4265042"/>
              <a:ext cx="1187450" cy="339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ja-JP" sz="1600" b="1" i="1" dirty="0">
                  <a:solidFill>
                    <a:srgbClr val="4BACC6">
                      <a:lumMod val="75000"/>
                    </a:srgbClr>
                  </a:solidFill>
                  <a:latin typeface="Calibri"/>
                </a:rPr>
                <a:t>Himawari-8</a:t>
              </a:r>
            </a:p>
          </p:txBody>
        </p:sp>
        <p:pic>
          <p:nvPicPr>
            <p:cNvPr id="69" name="Picture 325" descr="\\Jz200822\衛星課共有\[ 班 ]運用管理班\90　ポンチ絵素材\無題.gif"/>
            <p:cNvPicPr>
              <a:picLocks noChangeAspect="1" noChangeArrowheads="1"/>
            </p:cNvPicPr>
            <p:nvPr/>
          </p:nvPicPr>
          <p:blipFill>
            <a:blip r:embed="rId9" cstate="print"/>
            <a:srcRect t="50252" r="68700"/>
            <a:stretch>
              <a:fillRect/>
            </a:stretch>
          </p:blipFill>
          <p:spPr bwMode="auto">
            <a:xfrm>
              <a:off x="3584493" y="5295589"/>
              <a:ext cx="1203531" cy="12504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70" name="グループ化 69"/>
          <p:cNvGrpSpPr/>
          <p:nvPr/>
        </p:nvGrpSpPr>
        <p:grpSpPr>
          <a:xfrm>
            <a:off x="4750942" y="4465018"/>
            <a:ext cx="1204101" cy="2286653"/>
            <a:chOff x="4715446" y="4265042"/>
            <a:chExt cx="1204101" cy="2286653"/>
          </a:xfrm>
        </p:grpSpPr>
        <p:sp>
          <p:nvSpPr>
            <p:cNvPr id="71" name="Text Box 12"/>
            <p:cNvSpPr txBox="1">
              <a:spLocks noChangeArrowheads="1"/>
            </p:cNvSpPr>
            <p:nvPr/>
          </p:nvSpPr>
          <p:spPr bwMode="auto">
            <a:xfrm>
              <a:off x="5075808" y="4871728"/>
              <a:ext cx="550151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kumimoji="0" lang="en-US" altLang="ja-JP" sz="1400" b="1" dirty="0" smtClean="0">
                  <a:solidFill>
                    <a:prstClr val="black"/>
                  </a:solidFill>
                  <a:latin typeface="Calibri"/>
                </a:rPr>
                <a:t>2016</a:t>
              </a:r>
              <a:endParaRPr kumimoji="0" lang="en-US" altLang="ja-JP" sz="1400" b="1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2" name="Rectangle 38"/>
            <p:cNvSpPr>
              <a:spLocks noChangeArrowheads="1"/>
            </p:cNvSpPr>
            <p:nvPr/>
          </p:nvSpPr>
          <p:spPr bwMode="auto">
            <a:xfrm>
              <a:off x="4715446" y="4265042"/>
              <a:ext cx="1189037" cy="339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ja-JP" sz="1600" b="1" i="1" dirty="0">
                  <a:solidFill>
                    <a:srgbClr val="4BACC6">
                      <a:lumMod val="75000"/>
                    </a:srgbClr>
                  </a:solidFill>
                  <a:latin typeface="Calibri"/>
                </a:rPr>
                <a:t>Himawari-9</a:t>
              </a:r>
            </a:p>
          </p:txBody>
        </p:sp>
        <p:pic>
          <p:nvPicPr>
            <p:cNvPr id="73" name="Picture 325" descr="\\Jz200822\衛星課共有\[ 班 ]運用管理班\90　ポンチ絵素材\無題.gif"/>
            <p:cNvPicPr>
              <a:picLocks noChangeAspect="1" noChangeArrowheads="1"/>
            </p:cNvPicPr>
            <p:nvPr/>
          </p:nvPicPr>
          <p:blipFill>
            <a:blip r:embed="rId9" cstate="print"/>
            <a:srcRect t="50252" r="68700"/>
            <a:stretch>
              <a:fillRect/>
            </a:stretch>
          </p:blipFill>
          <p:spPr bwMode="auto">
            <a:xfrm>
              <a:off x="4716016" y="5301208"/>
              <a:ext cx="1203531" cy="12504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4" name="テキスト ボックス 73"/>
          <p:cNvSpPr txBox="1"/>
          <p:nvPr/>
        </p:nvSpPr>
        <p:spPr>
          <a:xfrm>
            <a:off x="251520" y="116632"/>
            <a:ext cx="87129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3200" dirty="0">
                <a:solidFill>
                  <a:srgbClr val="FFFFFF"/>
                </a:solidFill>
                <a:latin typeface="Calibri"/>
              </a:rPr>
              <a:t>Overview – Planning of JMA satellite </a:t>
            </a:r>
            <a:r>
              <a:rPr lang="en-US" altLang="ja-JP" sz="3200" dirty="0" smtClean="0">
                <a:solidFill>
                  <a:srgbClr val="FFFFFF"/>
                </a:solidFill>
                <a:latin typeface="Calibri"/>
              </a:rPr>
              <a:t>systems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3200" dirty="0" smtClean="0">
                <a:solidFill>
                  <a:srgbClr val="FFFFFF"/>
                </a:solidFill>
                <a:latin typeface="Calibri"/>
              </a:rPr>
              <a:t> </a:t>
            </a:r>
            <a:r>
              <a:rPr lang="en-US" altLang="ja-JP" sz="3200" dirty="0">
                <a:solidFill>
                  <a:srgbClr val="FFFFFF"/>
                </a:solidFill>
                <a:latin typeface="Calibri"/>
              </a:rPr>
              <a:t>(</a:t>
            </a:r>
            <a:r>
              <a:rPr lang="en-US" altLang="ja-JP" sz="3200" dirty="0" err="1">
                <a:solidFill>
                  <a:srgbClr val="FFFFFF"/>
                </a:solidFill>
                <a:latin typeface="Calibri"/>
              </a:rPr>
              <a:t>Himawari</a:t>
            </a:r>
            <a:r>
              <a:rPr lang="en-US" altLang="ja-JP" sz="3200" dirty="0">
                <a:solidFill>
                  <a:srgbClr val="FFFFFF"/>
                </a:solidFill>
                <a:latin typeface="Calibri"/>
              </a:rPr>
              <a:t>-series)</a:t>
            </a:r>
          </a:p>
        </p:txBody>
      </p:sp>
    </p:spTree>
    <p:extLst>
      <p:ext uri="{BB962C8B-B14F-4D97-AF65-F5344CB8AC3E}">
        <p14:creationId xmlns:p14="http://schemas.microsoft.com/office/powerpoint/2010/main" val="1337095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テキスト ボックス 43"/>
          <p:cNvSpPr txBox="1"/>
          <p:nvPr/>
        </p:nvSpPr>
        <p:spPr>
          <a:xfrm>
            <a:off x="1389453" y="260648"/>
            <a:ext cx="67829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4000" dirty="0" smtClean="0">
                <a:solidFill>
                  <a:srgbClr val="FFFFFF"/>
                </a:solidFill>
                <a:latin typeface="Calibri"/>
              </a:rPr>
              <a:t>Himawari-8/9 Mission Schedule</a:t>
            </a:r>
            <a:endParaRPr lang="en-US" altLang="ja-JP" sz="4000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3" name="テキスト ボックス 42"/>
          <p:cNvSpPr txBox="1"/>
          <p:nvPr/>
        </p:nvSpPr>
        <p:spPr>
          <a:xfrm>
            <a:off x="107504" y="1241752"/>
            <a:ext cx="8964488" cy="33393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fontAlgn="auto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kumimoji="0" lang="en-US" altLang="ja-JP" sz="2800" dirty="0" smtClean="0">
                <a:solidFill>
                  <a:prstClr val="black"/>
                </a:solidFill>
                <a:latin typeface="Calibri"/>
              </a:rPr>
              <a:t>Himawari-8 has stably been operational since July 2015.</a:t>
            </a:r>
          </a:p>
          <a:p>
            <a:pPr marL="342900" indent="-342900" fontAlgn="auto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kumimoji="0" lang="en-US" altLang="ja-JP" sz="2800" dirty="0">
                <a:solidFill>
                  <a:prstClr val="black"/>
                </a:solidFill>
                <a:latin typeface="Calibri"/>
              </a:rPr>
              <a:t>Himawari-9, which was launched in November 2016, has started in-orbit standby since 10 March 2017</a:t>
            </a:r>
            <a:r>
              <a:rPr kumimoji="0" lang="en-US" altLang="ja-JP" sz="2800" dirty="0" smtClean="0">
                <a:solidFill>
                  <a:prstClr val="black"/>
                </a:solidFill>
                <a:latin typeface="Calibri"/>
              </a:rPr>
              <a:t>.</a:t>
            </a:r>
          </a:p>
          <a:p>
            <a:pPr marL="914400" lvl="1" indent="-457200" fontAlgn="auto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kumimoji="0" lang="en-US" altLang="ja-JP" sz="2400" dirty="0" smtClean="0">
                <a:solidFill>
                  <a:prstClr val="black"/>
                </a:solidFill>
                <a:latin typeface="Calibri"/>
              </a:rPr>
              <a:t>MTSAT-2’s meteorological mission terminated.</a:t>
            </a:r>
          </a:p>
          <a:p>
            <a:pPr marL="342900" indent="-342900" fontAlgn="auto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kumimoji="0" lang="en-US" altLang="ja-JP" sz="2800" dirty="0">
                <a:solidFill>
                  <a:prstClr val="black"/>
                </a:solidFill>
                <a:latin typeface="Calibri"/>
              </a:rPr>
              <a:t>Himawari-9 will continue in-orbit standby until FY 2022, then will be operational until FY 2029 as a successor to </a:t>
            </a:r>
            <a:r>
              <a:rPr kumimoji="0" lang="en-US" altLang="ja-JP" sz="2800" dirty="0" smtClean="0">
                <a:solidFill>
                  <a:prstClr val="black"/>
                </a:solidFill>
                <a:latin typeface="Calibri"/>
              </a:rPr>
              <a:t>Himawari-8.   </a:t>
            </a:r>
            <a:endParaRPr kumimoji="0" lang="en-US" altLang="ja-JP" sz="28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45" name="Picture 2" descr="Schedule for Himawari satellit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4704970"/>
            <a:ext cx="8748972" cy="2036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テキスト ボックス 45"/>
          <p:cNvSpPr txBox="1"/>
          <p:nvPr/>
        </p:nvSpPr>
        <p:spPr>
          <a:xfrm>
            <a:off x="254289" y="4726885"/>
            <a:ext cx="11472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dirty="0" smtClean="0">
                <a:solidFill>
                  <a:prstClr val="black"/>
                </a:solidFill>
                <a:latin typeface="Calibri"/>
              </a:rPr>
              <a:t>Japanese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dirty="0" smtClean="0">
                <a:solidFill>
                  <a:prstClr val="black"/>
                </a:solidFill>
                <a:latin typeface="Calibri"/>
              </a:rPr>
              <a:t>Fiscal Year</a:t>
            </a:r>
            <a:endParaRPr lang="ja-JP" alt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54199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http://www.jma-net.go.jp/sat/data/web89/parts89/himawari9_first_image/tcr/tcr_m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418461"/>
            <a:ext cx="4824536" cy="482453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正方形/長方形 4"/>
          <p:cNvSpPr/>
          <p:nvPr/>
        </p:nvSpPr>
        <p:spPr>
          <a:xfrm>
            <a:off x="2845364" y="6331425"/>
            <a:ext cx="39597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ja-JP" sz="2400" dirty="0">
                <a:solidFill>
                  <a:prstClr val="black"/>
                </a:solidFill>
                <a:latin typeface="Calibri"/>
              </a:rPr>
              <a:t>02:40 UTC on 24 January 2017</a:t>
            </a:r>
            <a:endParaRPr kumimoji="0" lang="ja-JP" altLang="en-US" sz="2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846426" y="260648"/>
            <a:ext cx="56058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4000" dirty="0">
                <a:solidFill>
                  <a:srgbClr val="FFFFFF"/>
                </a:solidFill>
                <a:latin typeface="Calibri"/>
              </a:rPr>
              <a:t>First Image </a:t>
            </a:r>
            <a:r>
              <a:rPr lang="en-US" altLang="ja-JP" sz="4000" dirty="0" smtClean="0">
                <a:solidFill>
                  <a:srgbClr val="FFFFFF"/>
                </a:solidFill>
                <a:latin typeface="Calibri"/>
              </a:rPr>
              <a:t>by </a:t>
            </a:r>
            <a:r>
              <a:rPr lang="en-US" altLang="ja-JP" sz="4000" dirty="0">
                <a:solidFill>
                  <a:srgbClr val="FFFFFF"/>
                </a:solidFill>
                <a:latin typeface="Calibri"/>
              </a:rPr>
              <a:t>Himawari-9</a:t>
            </a:r>
          </a:p>
        </p:txBody>
      </p:sp>
    </p:spTree>
    <p:extLst>
      <p:ext uri="{BB962C8B-B14F-4D97-AF65-F5344CB8AC3E}">
        <p14:creationId xmlns:p14="http://schemas.microsoft.com/office/powerpoint/2010/main" val="1276663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2400741" y="260648"/>
            <a:ext cx="483555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4000" dirty="0" smtClean="0">
                <a:solidFill>
                  <a:srgbClr val="FFFFFF"/>
                </a:solidFill>
                <a:latin typeface="Calibri"/>
              </a:rPr>
              <a:t>Himawari-8/9 Satellite</a:t>
            </a:r>
            <a:endParaRPr lang="en-US" altLang="ja-JP" sz="4000" dirty="0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96752"/>
            <a:ext cx="4222818" cy="3021662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 rotWithShape="1">
          <a:blip r:embed="rId4"/>
          <a:srcRect l="28858" t="26266" r="29498" b="13959"/>
          <a:stretch/>
        </p:blipFill>
        <p:spPr>
          <a:xfrm>
            <a:off x="4463480" y="1412776"/>
            <a:ext cx="4680520" cy="4896544"/>
          </a:xfrm>
          <a:prstGeom prst="rect">
            <a:avLst/>
          </a:prstGeom>
        </p:spPr>
      </p:pic>
      <p:pic>
        <p:nvPicPr>
          <p:cNvPr id="8" name="Picture 2" descr="\\jsusr12\衛星課共用\[ プロジェクト ]ロケット打上げ業務\ひまわり９号打上ロジ\打上げ画像\打上げ\liftoff-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51000" contrast="-3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69" t="11069" r="12165" b="16604"/>
          <a:stretch/>
        </p:blipFill>
        <p:spPr bwMode="auto">
          <a:xfrm>
            <a:off x="445887" y="4077072"/>
            <a:ext cx="1800201" cy="2267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テキスト ボックス 8"/>
          <p:cNvSpPr txBox="1"/>
          <p:nvPr/>
        </p:nvSpPr>
        <p:spPr>
          <a:xfrm>
            <a:off x="35496" y="6344283"/>
            <a:ext cx="2426616" cy="52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lnSpc>
                <a:spcPts val="800"/>
              </a:lnSpc>
              <a:spcBef>
                <a:spcPts val="600"/>
              </a:spcBef>
              <a:spcAft>
                <a:spcPts val="0"/>
              </a:spcAft>
            </a:pPr>
            <a:r>
              <a:rPr kumimoji="0" lang="en-US" altLang="ja-JP" sz="1200" dirty="0" smtClean="0">
                <a:solidFill>
                  <a:prstClr val="black"/>
                </a:solidFill>
                <a:latin typeface="Calibri"/>
              </a:rPr>
              <a:t>H-IIA31</a:t>
            </a:r>
          </a:p>
          <a:p>
            <a:pPr algn="ctr" fontAlgn="auto">
              <a:lnSpc>
                <a:spcPts val="1000"/>
              </a:lnSpc>
              <a:spcBef>
                <a:spcPts val="600"/>
              </a:spcBef>
              <a:spcAft>
                <a:spcPts val="0"/>
              </a:spcAft>
            </a:pPr>
            <a:r>
              <a:rPr kumimoji="0" lang="en-US" altLang="ja-JP" sz="1200" dirty="0" smtClean="0">
                <a:solidFill>
                  <a:prstClr val="black"/>
                </a:solidFill>
                <a:latin typeface="Calibri"/>
              </a:rPr>
              <a:t>(Photo: Mitsubishi Heavy Industries Group)</a:t>
            </a:r>
            <a:endParaRPr kumimoji="0" lang="en-US" altLang="ja-JP" sz="12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128" y="4135368"/>
            <a:ext cx="1695588" cy="2134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テキスト ボックス 10"/>
          <p:cNvSpPr txBox="1"/>
          <p:nvPr/>
        </p:nvSpPr>
        <p:spPr>
          <a:xfrm>
            <a:off x="2312557" y="6344283"/>
            <a:ext cx="2426616" cy="52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lnSpc>
                <a:spcPts val="800"/>
              </a:lnSpc>
              <a:spcBef>
                <a:spcPts val="600"/>
              </a:spcBef>
              <a:spcAft>
                <a:spcPts val="0"/>
              </a:spcAft>
            </a:pPr>
            <a:r>
              <a:rPr kumimoji="0" lang="en-US" altLang="ja-JP" sz="1200" dirty="0" smtClean="0">
                <a:solidFill>
                  <a:prstClr val="black"/>
                </a:solidFill>
                <a:latin typeface="Calibri"/>
              </a:rPr>
              <a:t>Himawari-9</a:t>
            </a:r>
          </a:p>
          <a:p>
            <a:pPr algn="ctr" fontAlgn="auto">
              <a:lnSpc>
                <a:spcPts val="1000"/>
              </a:lnSpc>
              <a:spcBef>
                <a:spcPts val="600"/>
              </a:spcBef>
              <a:spcAft>
                <a:spcPts val="0"/>
              </a:spcAft>
            </a:pPr>
            <a:r>
              <a:rPr kumimoji="0" lang="en-US" altLang="ja-JP" sz="1200" dirty="0" smtClean="0">
                <a:solidFill>
                  <a:prstClr val="black"/>
                </a:solidFill>
                <a:latin typeface="Calibri"/>
              </a:rPr>
              <a:t>(Photo: Mitsubishi </a:t>
            </a:r>
            <a:r>
              <a:rPr kumimoji="0" lang="en-US" altLang="ja-JP" sz="1200" dirty="0">
                <a:solidFill>
                  <a:prstClr val="black"/>
                </a:solidFill>
                <a:latin typeface="Calibri"/>
              </a:rPr>
              <a:t>Electric Corporation</a:t>
            </a:r>
            <a:r>
              <a:rPr kumimoji="0" lang="en-US" altLang="ja-JP" sz="1200" dirty="0" smtClean="0">
                <a:solidFill>
                  <a:prstClr val="black"/>
                </a:solidFill>
                <a:latin typeface="Calibri"/>
              </a:rPr>
              <a:t>)</a:t>
            </a:r>
            <a:endParaRPr kumimoji="0" lang="en-US" altLang="ja-JP" sz="12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97348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1"/>
          <p:cNvSpPr txBox="1">
            <a:spLocks/>
          </p:cNvSpPr>
          <p:nvPr/>
        </p:nvSpPr>
        <p:spPr>
          <a:xfrm>
            <a:off x="251520" y="-27384"/>
            <a:ext cx="8640960" cy="63408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kumimoji="0" lang="en-US" altLang="ja-JP" sz="3600" dirty="0" smtClean="0">
                <a:solidFill>
                  <a:prstClr val="white"/>
                </a:solidFill>
              </a:rPr>
              <a:t>Advanced </a:t>
            </a:r>
            <a:r>
              <a:rPr kumimoji="0" lang="en-US" altLang="ja-JP" sz="3600" dirty="0" err="1" smtClean="0">
                <a:solidFill>
                  <a:prstClr val="white"/>
                </a:solidFill>
              </a:rPr>
              <a:t>Himawari</a:t>
            </a:r>
            <a:r>
              <a:rPr kumimoji="0" lang="en-US" altLang="ja-JP" sz="3600" dirty="0" smtClean="0">
                <a:solidFill>
                  <a:prstClr val="white"/>
                </a:solidFill>
              </a:rPr>
              <a:t> Imager (AHI) </a:t>
            </a:r>
          </a:p>
          <a:p>
            <a:pPr fontAlgn="auto">
              <a:spcAft>
                <a:spcPts val="0"/>
              </a:spcAft>
            </a:pPr>
            <a:r>
              <a:rPr kumimoji="0" lang="en-US" altLang="ja-JP" sz="3600" dirty="0" smtClean="0">
                <a:solidFill>
                  <a:prstClr val="white"/>
                </a:solidFill>
              </a:rPr>
              <a:t>on Himawari-8/9 Satellite</a:t>
            </a:r>
            <a:endParaRPr lang="ja-JP" altLang="en-US" sz="3600" dirty="0">
              <a:solidFill>
                <a:prstClr val="white"/>
              </a:solidFill>
            </a:endParaRPr>
          </a:p>
        </p:txBody>
      </p:sp>
      <p:pic>
        <p:nvPicPr>
          <p:cNvPr id="4" name="図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562"/>
          <a:stretch>
            <a:fillRect/>
          </a:stretch>
        </p:blipFill>
        <p:spPr bwMode="auto">
          <a:xfrm>
            <a:off x="1835696" y="2910954"/>
            <a:ext cx="5579740" cy="352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テキスト ボックス 4"/>
          <p:cNvSpPr txBox="1"/>
          <p:nvPr/>
        </p:nvSpPr>
        <p:spPr>
          <a:xfrm>
            <a:off x="683568" y="1512250"/>
            <a:ext cx="8048660" cy="1412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ja-JP" dirty="0" smtClean="0">
                <a:solidFill>
                  <a:prstClr val="black"/>
                </a:solidFill>
                <a:latin typeface="Calibri"/>
              </a:rPr>
              <a:t>AHI : new generation GEO imager</a:t>
            </a:r>
          </a:p>
          <a:p>
            <a:pPr marL="533400" indent="-261938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US" altLang="ja-JP" sz="1600" dirty="0" smtClean="0">
                <a:solidFill>
                  <a:prstClr val="black"/>
                </a:solidFill>
                <a:latin typeface="Calibri"/>
              </a:rPr>
              <a:t>3 VIS, 3 NIR and 10 IR bands</a:t>
            </a:r>
          </a:p>
          <a:p>
            <a:pPr marL="533400" indent="-261938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US" altLang="ja-JP" sz="1600" dirty="0" smtClean="0">
                <a:solidFill>
                  <a:prstClr val="black"/>
                </a:solidFill>
                <a:latin typeface="Calibri"/>
              </a:rPr>
              <a:t>Full disk observing cycle: 10 min., rapid scanning within 2.5 min. / 30 sec. intervals</a:t>
            </a:r>
          </a:p>
          <a:p>
            <a:pPr marL="285750" indent="-28575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endParaRPr lang="ja-JP" altLang="en-US" sz="16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2585995" y="6392361"/>
            <a:ext cx="11939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1200" dirty="0" smtClean="0">
                <a:solidFill>
                  <a:prstClr val="black"/>
                </a:solidFill>
                <a:latin typeface="Calibri"/>
              </a:rPr>
              <a:t>* Nominal value</a:t>
            </a:r>
            <a:endParaRPr lang="ja-JP" altLang="en-US" sz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3014246" y="3079993"/>
            <a:ext cx="2616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1200" dirty="0" smtClean="0">
                <a:solidFill>
                  <a:prstClr val="black"/>
                </a:solidFill>
                <a:latin typeface="Calibri"/>
              </a:rPr>
              <a:t>*</a:t>
            </a:r>
            <a:endParaRPr lang="ja-JP" altLang="en-US" sz="12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02413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www.jma-net.go.jp/msc/en/general/system/system89/Overview_of_ground_segmen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266" y="1314600"/>
            <a:ext cx="7384166" cy="553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テキスト ボックス 5"/>
          <p:cNvSpPr txBox="1"/>
          <p:nvPr/>
        </p:nvSpPr>
        <p:spPr>
          <a:xfrm>
            <a:off x="2914593" y="260648"/>
            <a:ext cx="388965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4000" dirty="0">
                <a:solidFill>
                  <a:srgbClr val="FFFFFF"/>
                </a:solidFill>
                <a:latin typeface="Calibri"/>
              </a:rPr>
              <a:t>Mission Overview</a:t>
            </a:r>
          </a:p>
        </p:txBody>
      </p:sp>
    </p:spTree>
    <p:extLst>
      <p:ext uri="{BB962C8B-B14F-4D97-AF65-F5344CB8AC3E}">
        <p14:creationId xmlns:p14="http://schemas.microsoft.com/office/powerpoint/2010/main" val="2986069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9" descr="015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157192"/>
            <a:ext cx="1184275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67"/>
          <p:cNvSpPr txBox="1">
            <a:spLocks noChangeArrowheads="1"/>
          </p:cNvSpPr>
          <p:nvPr/>
        </p:nvSpPr>
        <p:spPr bwMode="auto">
          <a:xfrm>
            <a:off x="34900" y="1372766"/>
            <a:ext cx="17287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ja-JP" sz="2000" b="1" dirty="0">
                <a:solidFill>
                  <a:srgbClr val="C0504D"/>
                </a:solidFill>
                <a:latin typeface="Calibri" pitchFamily="34" charset="0"/>
              </a:rPr>
              <a:t>Himawari-8/9</a:t>
            </a:r>
          </a:p>
        </p:txBody>
      </p:sp>
      <p:sp>
        <p:nvSpPr>
          <p:cNvPr id="5" name="Line 50"/>
          <p:cNvSpPr>
            <a:spLocks noChangeShapeType="1"/>
          </p:cNvSpPr>
          <p:nvPr/>
        </p:nvSpPr>
        <p:spPr bwMode="auto">
          <a:xfrm flipH="1">
            <a:off x="1187624" y="2411595"/>
            <a:ext cx="287266" cy="2839507"/>
          </a:xfrm>
          <a:prstGeom prst="line">
            <a:avLst/>
          </a:prstGeom>
          <a:noFill/>
          <a:ln w="381000">
            <a:solidFill>
              <a:srgbClr val="0066FF"/>
            </a:solidFill>
            <a:round/>
            <a:headEnd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kumimoji="0" lang="en-US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6" name="Text Box 69"/>
          <p:cNvSpPr txBox="1">
            <a:spLocks noChangeArrowheads="1"/>
          </p:cNvSpPr>
          <p:nvPr/>
        </p:nvSpPr>
        <p:spPr bwMode="auto">
          <a:xfrm>
            <a:off x="251520" y="2411596"/>
            <a:ext cx="104375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ja-JP" b="1" dirty="0">
                <a:solidFill>
                  <a:srgbClr val="0066FF"/>
                </a:solidFill>
                <a:latin typeface="Calibri" pitchFamily="34" charset="0"/>
              </a:rPr>
              <a:t>raw data</a:t>
            </a:r>
            <a:endParaRPr kumimoji="0" lang="ja-JP" altLang="en-US" b="1" dirty="0">
              <a:solidFill>
                <a:srgbClr val="0066FF"/>
              </a:solidFill>
              <a:latin typeface="Calibri" pitchFamily="34" charset="0"/>
            </a:endParaRPr>
          </a:p>
        </p:txBody>
      </p:sp>
      <p:pic>
        <p:nvPicPr>
          <p:cNvPr id="7" name="Picture 325" descr="\\Jz200822\衛星課共有\[ 班 ]運用管理班\90　ポンチ絵素材\無題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602" y="1484784"/>
            <a:ext cx="1103312" cy="1055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テキスト ボックス 21"/>
          <p:cNvSpPr txBox="1">
            <a:spLocks noChangeArrowheads="1"/>
          </p:cNvSpPr>
          <p:nvPr/>
        </p:nvSpPr>
        <p:spPr bwMode="auto">
          <a:xfrm>
            <a:off x="772518" y="6093296"/>
            <a:ext cx="6477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ja-JP" sz="2000" b="1" dirty="0">
                <a:solidFill>
                  <a:prstClr val="black"/>
                </a:solidFill>
                <a:latin typeface="Calibri" pitchFamily="34" charset="0"/>
              </a:rPr>
              <a:t>JMA</a:t>
            </a:r>
            <a:endParaRPr kumimoji="0" lang="ja-JP" altLang="en-US" sz="2000" b="1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9" name="Line 50"/>
          <p:cNvSpPr>
            <a:spLocks noChangeShapeType="1"/>
          </p:cNvSpPr>
          <p:nvPr/>
        </p:nvSpPr>
        <p:spPr bwMode="auto">
          <a:xfrm>
            <a:off x="1504258" y="5760271"/>
            <a:ext cx="3495317" cy="0"/>
          </a:xfrm>
          <a:prstGeom prst="line">
            <a:avLst/>
          </a:prstGeom>
          <a:noFill/>
          <a:ln w="508000">
            <a:solidFill>
              <a:srgbClr val="00B050"/>
            </a:solidFill>
            <a:round/>
            <a:headEnd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kumimoji="0" lang="en-US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10" name="Line 50"/>
          <p:cNvSpPr>
            <a:spLocks noChangeShapeType="1"/>
          </p:cNvSpPr>
          <p:nvPr/>
        </p:nvSpPr>
        <p:spPr bwMode="auto">
          <a:xfrm flipV="1">
            <a:off x="1579811" y="2003352"/>
            <a:ext cx="1912069" cy="3247749"/>
          </a:xfrm>
          <a:prstGeom prst="line">
            <a:avLst/>
          </a:prstGeom>
          <a:noFill/>
          <a:ln w="381000">
            <a:solidFill>
              <a:srgbClr val="FF0000"/>
            </a:solidFill>
            <a:round/>
            <a:headEnd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kumimoji="0" lang="en-US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2628058" y="1228690"/>
            <a:ext cx="324008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ja-JP" sz="2000" b="1" dirty="0" smtClean="0">
                <a:solidFill>
                  <a:prstClr val="black"/>
                </a:solidFill>
                <a:latin typeface="Calibri" pitchFamily="34" charset="0"/>
              </a:rPr>
              <a:t>Communication Satellite (CS)</a:t>
            </a:r>
            <a:endParaRPr kumimoji="0" lang="ja-JP" altLang="en-US" sz="2000" b="1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12" name="Text Box 69"/>
          <p:cNvSpPr txBox="1">
            <a:spLocks noChangeArrowheads="1"/>
          </p:cNvSpPr>
          <p:nvPr/>
        </p:nvSpPr>
        <p:spPr bwMode="auto">
          <a:xfrm>
            <a:off x="5605970" y="2702076"/>
            <a:ext cx="1392241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ja-JP" b="1" dirty="0">
                <a:solidFill>
                  <a:srgbClr val="F79646">
                    <a:lumMod val="75000"/>
                  </a:srgbClr>
                </a:solidFill>
                <a:latin typeface="Calibri" pitchFamily="34" charset="0"/>
              </a:rPr>
              <a:t>HRIT</a:t>
            </a:r>
            <a:r>
              <a:rPr kumimoji="0" lang="ja-JP" altLang="en-US" b="1" dirty="0">
                <a:solidFill>
                  <a:srgbClr val="F79646">
                    <a:lumMod val="75000"/>
                  </a:srgbClr>
                </a:solidFill>
                <a:latin typeface="Calibri" pitchFamily="34" charset="0"/>
              </a:rPr>
              <a:t> </a:t>
            </a:r>
            <a:r>
              <a:rPr kumimoji="0" lang="en-US" altLang="ja-JP" b="1" dirty="0" smtClean="0">
                <a:solidFill>
                  <a:srgbClr val="F79646">
                    <a:lumMod val="75000"/>
                  </a:srgbClr>
                </a:solidFill>
                <a:latin typeface="Calibri" pitchFamily="34" charset="0"/>
              </a:rPr>
              <a:t>files,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ja-JP" b="1" dirty="0" smtClean="0">
                <a:solidFill>
                  <a:srgbClr val="F79646">
                    <a:lumMod val="75000"/>
                  </a:srgbClr>
                </a:solidFill>
                <a:latin typeface="Calibri" pitchFamily="34" charset="0"/>
              </a:rPr>
              <a:t>LRIT</a:t>
            </a:r>
            <a:r>
              <a:rPr kumimoji="0" lang="ja-JP" altLang="en-US" b="1" dirty="0" smtClean="0">
                <a:solidFill>
                  <a:srgbClr val="F79646">
                    <a:lumMod val="75000"/>
                  </a:srgbClr>
                </a:solidFill>
                <a:latin typeface="Calibri" pitchFamily="34" charset="0"/>
              </a:rPr>
              <a:t> </a:t>
            </a:r>
            <a:r>
              <a:rPr kumimoji="0" lang="en-US" altLang="ja-JP" b="1" dirty="0">
                <a:solidFill>
                  <a:srgbClr val="F79646">
                    <a:lumMod val="75000"/>
                  </a:srgbClr>
                </a:solidFill>
                <a:latin typeface="Calibri" pitchFamily="34" charset="0"/>
              </a:rPr>
              <a:t>files</a:t>
            </a:r>
            <a:r>
              <a:rPr kumimoji="0" lang="en-US" altLang="ja-JP" b="1" dirty="0" smtClean="0">
                <a:solidFill>
                  <a:srgbClr val="F79646">
                    <a:lumMod val="75000"/>
                  </a:srgbClr>
                </a:solidFill>
                <a:latin typeface="Calibri" pitchFamily="34" charset="0"/>
              </a:rPr>
              <a:t>,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ja-JP" b="1" dirty="0" smtClean="0">
                <a:solidFill>
                  <a:srgbClr val="F79646">
                    <a:lumMod val="75000"/>
                  </a:srgbClr>
                </a:solidFill>
                <a:latin typeface="Calibri" pitchFamily="34" charset="0"/>
              </a:rPr>
              <a:t>SATAID files</a:t>
            </a:r>
            <a:endParaRPr kumimoji="0" lang="ja-JP" altLang="en-US" b="1" dirty="0">
              <a:solidFill>
                <a:srgbClr val="F79646">
                  <a:lumMod val="75000"/>
                </a:srgbClr>
              </a:solidFill>
              <a:latin typeface="Calibri" pitchFamily="34" charset="0"/>
            </a:endParaRPr>
          </a:p>
        </p:txBody>
      </p:sp>
      <p:sp>
        <p:nvSpPr>
          <p:cNvPr id="13" name="Text Box 69"/>
          <p:cNvSpPr txBox="1">
            <a:spLocks noChangeArrowheads="1"/>
          </p:cNvSpPr>
          <p:nvPr/>
        </p:nvSpPr>
        <p:spPr bwMode="auto">
          <a:xfrm>
            <a:off x="3339880" y="4381941"/>
            <a:ext cx="1527861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ja-JP" b="1" dirty="0" smtClean="0">
                <a:solidFill>
                  <a:srgbClr val="F79646">
                    <a:lumMod val="75000"/>
                  </a:srgbClr>
                </a:solidFill>
                <a:latin typeface="Calibri" pitchFamily="34" charset="0"/>
                <a:ea typeface="ＭＳ Ｐゴシック" charset="-128"/>
              </a:rPr>
              <a:t>HSD files,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ja-JP" b="1" dirty="0" err="1" smtClean="0">
                <a:solidFill>
                  <a:srgbClr val="F79646">
                    <a:lumMod val="75000"/>
                  </a:srgbClr>
                </a:solidFill>
                <a:latin typeface="Calibri" pitchFamily="34" charset="0"/>
                <a:ea typeface="ＭＳ Ｐゴシック" charset="-128"/>
              </a:rPr>
              <a:t>NefCDF</a:t>
            </a:r>
            <a:r>
              <a:rPr kumimoji="0" lang="en-US" altLang="ja-JP" b="1" dirty="0" smtClean="0">
                <a:solidFill>
                  <a:srgbClr val="F79646">
                    <a:lumMod val="75000"/>
                  </a:srgbClr>
                </a:solidFill>
                <a:latin typeface="Calibri" pitchFamily="34" charset="0"/>
                <a:ea typeface="ＭＳ Ｐゴシック" charset="-128"/>
              </a:rPr>
              <a:t> files,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ja-JP" b="1" dirty="0" smtClean="0">
                <a:solidFill>
                  <a:srgbClr val="F79646">
                    <a:lumMod val="75000"/>
                  </a:srgbClr>
                </a:solidFill>
                <a:latin typeface="Calibri" pitchFamily="34" charset="0"/>
                <a:ea typeface="ＭＳ Ｐゴシック" charset="-128"/>
              </a:rPr>
              <a:t>PNG files</a:t>
            </a:r>
          </a:p>
        </p:txBody>
      </p:sp>
      <p:sp>
        <p:nvSpPr>
          <p:cNvPr id="14" name="テキスト ボックス 13"/>
          <p:cNvSpPr txBox="1">
            <a:spLocks noChangeArrowheads="1"/>
          </p:cNvSpPr>
          <p:nvPr/>
        </p:nvSpPr>
        <p:spPr bwMode="auto">
          <a:xfrm>
            <a:off x="1547664" y="5992648"/>
            <a:ext cx="2638642" cy="867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ja-JP" sz="2800" b="1" u="sng" dirty="0" err="1" smtClean="0">
                <a:solidFill>
                  <a:srgbClr val="00B050"/>
                </a:solidFill>
                <a:latin typeface="Calibri" pitchFamily="34" charset="0"/>
              </a:rPr>
              <a:t>HimawariCloud</a:t>
            </a:r>
            <a:r>
              <a:rPr kumimoji="0" lang="en-US" altLang="ja-JP" sz="2800" b="1" u="sng" dirty="0" smtClean="0">
                <a:solidFill>
                  <a:srgbClr val="00B050"/>
                </a:solidFill>
                <a:latin typeface="Calibri" pitchFamily="34" charset="0"/>
              </a:rPr>
              <a:t> service</a:t>
            </a:r>
            <a:endParaRPr kumimoji="0" lang="en-US" altLang="ja-JP" sz="2800" b="1" u="sng" dirty="0">
              <a:solidFill>
                <a:srgbClr val="00B050"/>
              </a:solidFill>
              <a:latin typeface="Calibri" pitchFamily="34" charset="0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5052045" y="1689121"/>
            <a:ext cx="225625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ja-JP" sz="2800" b="1" u="sng" dirty="0" err="1" smtClean="0">
                <a:solidFill>
                  <a:srgbClr val="FF0000"/>
                </a:solidFill>
                <a:latin typeface="Calibri"/>
                <a:ea typeface="ＭＳ Ｐゴシック"/>
              </a:rPr>
              <a:t>HimawariCast</a:t>
            </a:r>
            <a:endParaRPr kumimoji="0" lang="en-US" altLang="ja-JP" sz="2800" b="1" u="sng" dirty="0" smtClean="0">
              <a:solidFill>
                <a:srgbClr val="FF0000"/>
              </a:solidFill>
              <a:latin typeface="Calibri"/>
              <a:ea typeface="ＭＳ Ｐゴシック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ja-JP" sz="2800" b="1" dirty="0" smtClean="0">
                <a:solidFill>
                  <a:srgbClr val="FF0000"/>
                </a:solidFill>
                <a:latin typeface="Calibri"/>
                <a:ea typeface="ＭＳ Ｐゴシック"/>
              </a:rPr>
              <a:t> </a:t>
            </a:r>
            <a:r>
              <a:rPr kumimoji="0" lang="en-US" altLang="ja-JP" sz="2800" b="1" u="sng" dirty="0" smtClean="0">
                <a:solidFill>
                  <a:srgbClr val="FF0000"/>
                </a:solidFill>
                <a:latin typeface="Calibri"/>
                <a:ea typeface="ＭＳ Ｐゴシック"/>
              </a:rPr>
              <a:t>service</a:t>
            </a:r>
            <a:endParaRPr kumimoji="0" lang="ja-JP" altLang="en-US" sz="2800" b="1" u="sng" dirty="0">
              <a:solidFill>
                <a:srgbClr val="FF0000"/>
              </a:solidFill>
              <a:latin typeface="Calibri"/>
              <a:ea typeface="ＭＳ Ｐゴシック"/>
            </a:endParaRPr>
          </a:p>
        </p:txBody>
      </p:sp>
      <p:pic>
        <p:nvPicPr>
          <p:cNvPr id="16" name="Picture 4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10044">
            <a:off x="3243158" y="1680589"/>
            <a:ext cx="1409251" cy="529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34" descr="C:\Users\0051747\Desktop\PNG\Icon_PNG\Icon_101-118_png\103_antenna_b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35696" y="3703496"/>
            <a:ext cx="792088" cy="939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9" descr="C:\Documents and Settings\JMA1D77\Local Settings\Temporary Internet Files\Content.IE5\IBZMAYEB\MC900433953[1]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88891" y="6041743"/>
            <a:ext cx="562244" cy="562244"/>
          </a:xfrm>
          <a:prstGeom prst="rect">
            <a:avLst/>
          </a:prstGeom>
          <a:noFill/>
        </p:spPr>
      </p:pic>
      <p:sp>
        <p:nvSpPr>
          <p:cNvPr id="19" name="Text Box 19"/>
          <p:cNvSpPr txBox="1">
            <a:spLocks noChangeArrowheads="1"/>
          </p:cNvSpPr>
          <p:nvPr/>
        </p:nvSpPr>
        <p:spPr bwMode="auto">
          <a:xfrm>
            <a:off x="7243665" y="6557282"/>
            <a:ext cx="85672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ja-JP" sz="2000" b="1" dirty="0" smtClean="0">
                <a:solidFill>
                  <a:prstClr val="black"/>
                </a:solidFill>
                <a:latin typeface="Calibri" pitchFamily="34" charset="0"/>
              </a:rPr>
              <a:t>Users</a:t>
            </a:r>
          </a:p>
        </p:txBody>
      </p:sp>
      <p:pic>
        <p:nvPicPr>
          <p:cNvPr id="20" name="Picture 18" descr="020ＭＤＵＳ1"/>
          <p:cNvPicPr>
            <a:picLocks noChangeAspect="1" noChangeArrowheads="1"/>
          </p:cNvPicPr>
          <p:nvPr/>
        </p:nvPicPr>
        <p:blipFill>
          <a:blip r:embed="rId7" cstate="print"/>
          <a:srcRect l="81435" t="32000" r="-1794"/>
          <a:stretch>
            <a:fillRect/>
          </a:stretch>
        </p:blipFill>
        <p:spPr bwMode="auto">
          <a:xfrm>
            <a:off x="6876256" y="5625232"/>
            <a:ext cx="360040" cy="612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Line 50"/>
          <p:cNvSpPr>
            <a:spLocks noChangeShapeType="1"/>
          </p:cNvSpPr>
          <p:nvPr/>
        </p:nvSpPr>
        <p:spPr bwMode="auto">
          <a:xfrm>
            <a:off x="4691719" y="2276872"/>
            <a:ext cx="2184537" cy="3455788"/>
          </a:xfrm>
          <a:prstGeom prst="line">
            <a:avLst/>
          </a:prstGeom>
          <a:noFill/>
          <a:ln w="381000">
            <a:solidFill>
              <a:srgbClr val="FF0000"/>
            </a:solidFill>
            <a:round/>
            <a:headEnd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kumimoji="0" lang="en-US">
              <a:solidFill>
                <a:prstClr val="black"/>
              </a:solidFill>
              <a:latin typeface="Calibri"/>
              <a:ea typeface="+mn-ea"/>
            </a:endParaRPr>
          </a:p>
        </p:txBody>
      </p:sp>
      <p:pic>
        <p:nvPicPr>
          <p:cNvPr id="22" name="Picture 6" descr="C:\Documents and Settings\JMA1D77\Local Settings\Temporary Internet Files\Content.IE5\WSAHXZVM\MC900433942[1]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759526" y="5989033"/>
            <a:ext cx="616913" cy="667664"/>
          </a:xfrm>
          <a:prstGeom prst="rect">
            <a:avLst/>
          </a:prstGeom>
          <a:noFill/>
        </p:spPr>
      </p:pic>
      <p:sp>
        <p:nvSpPr>
          <p:cNvPr id="23" name="テキスト ボックス 21"/>
          <p:cNvSpPr txBox="1">
            <a:spLocks noChangeArrowheads="1"/>
          </p:cNvSpPr>
          <p:nvPr/>
        </p:nvSpPr>
        <p:spPr bwMode="auto">
          <a:xfrm>
            <a:off x="2557285" y="3923764"/>
            <a:ext cx="136664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ja-JP" dirty="0" smtClean="0">
                <a:solidFill>
                  <a:prstClr val="black"/>
                </a:solidFill>
                <a:latin typeface="Calibri" pitchFamily="34" charset="0"/>
              </a:rPr>
              <a:t>CS </a:t>
            </a:r>
            <a:r>
              <a:rPr kumimoji="0" lang="en-US" altLang="ja-JP" dirty="0">
                <a:solidFill>
                  <a:prstClr val="black"/>
                </a:solidFill>
                <a:latin typeface="Calibri" pitchFamily="34" charset="0"/>
              </a:rPr>
              <a:t>Operator</a:t>
            </a:r>
            <a:endParaRPr kumimoji="0" lang="ja-JP" altLang="en-US" dirty="0">
              <a:solidFill>
                <a:prstClr val="black"/>
              </a:solidFill>
              <a:latin typeface="Calibri" pitchFamily="34" charset="0"/>
            </a:endParaRPr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1340768"/>
            <a:ext cx="1331912" cy="110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50" y="2707605"/>
            <a:ext cx="1157288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4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3715668"/>
            <a:ext cx="1414463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5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88" y="4733670"/>
            <a:ext cx="1149350" cy="998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テキスト ボックス 27"/>
          <p:cNvSpPr txBox="1">
            <a:spLocks noChangeArrowheads="1"/>
          </p:cNvSpPr>
          <p:nvPr/>
        </p:nvSpPr>
        <p:spPr bwMode="auto">
          <a:xfrm>
            <a:off x="7452320" y="2348830"/>
            <a:ext cx="169168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ja-JP" sz="1600" dirty="0">
                <a:solidFill>
                  <a:prstClr val="black"/>
                </a:solidFill>
                <a:latin typeface="Calibri" panose="020F0502020204030204" pitchFamily="34" charset="0"/>
              </a:rPr>
              <a:t>C-band antenna</a:t>
            </a:r>
            <a:endParaRPr lang="ja-JP" altLang="en-US" sz="1600" dirty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29" name="テキスト ボックス 28"/>
          <p:cNvSpPr txBox="1">
            <a:spLocks noChangeArrowheads="1"/>
          </p:cNvSpPr>
          <p:nvPr/>
        </p:nvSpPr>
        <p:spPr bwMode="auto">
          <a:xfrm>
            <a:off x="7672888" y="3458867"/>
            <a:ext cx="11525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ja-JP" sz="1600" dirty="0">
                <a:solidFill>
                  <a:prstClr val="black"/>
                </a:solidFill>
                <a:latin typeface="Calibri" panose="020F0502020204030204" pitchFamily="34" charset="0"/>
              </a:rPr>
              <a:t>LNB</a:t>
            </a:r>
            <a:endParaRPr lang="ja-JP" altLang="en-US" sz="1600" dirty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30" name="テキスト ボックス 29"/>
          <p:cNvSpPr txBox="1">
            <a:spLocks noChangeArrowheads="1"/>
          </p:cNvSpPr>
          <p:nvPr/>
        </p:nvSpPr>
        <p:spPr bwMode="auto">
          <a:xfrm>
            <a:off x="7343787" y="4385176"/>
            <a:ext cx="18002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ja-JP" sz="1600" dirty="0">
                <a:solidFill>
                  <a:prstClr val="black"/>
                </a:solidFill>
                <a:latin typeface="Calibri" panose="020F0502020204030204" pitchFamily="34" charset="0"/>
              </a:rPr>
              <a:t>DVB-S2 receiver</a:t>
            </a:r>
            <a:endParaRPr lang="ja-JP" altLang="en-US" sz="1600" dirty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31" name="テキスト ボックス 30"/>
          <p:cNvSpPr txBox="1">
            <a:spLocks noChangeArrowheads="1"/>
          </p:cNvSpPr>
          <p:nvPr/>
        </p:nvSpPr>
        <p:spPr bwMode="auto">
          <a:xfrm>
            <a:off x="7596188" y="5525832"/>
            <a:ext cx="1547799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ja-JP" sz="1600" dirty="0">
                <a:solidFill>
                  <a:prstClr val="black"/>
                </a:solidFill>
                <a:latin typeface="Calibri" panose="020F0502020204030204" pitchFamily="34" charset="0"/>
              </a:rPr>
              <a:t>PC &amp; software</a:t>
            </a:r>
            <a:endParaRPr lang="ja-JP" altLang="en-US" sz="1600" dirty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32" name="左大かっこ 31"/>
          <p:cNvSpPr/>
          <p:nvPr/>
        </p:nvSpPr>
        <p:spPr>
          <a:xfrm>
            <a:off x="7416800" y="1402588"/>
            <a:ext cx="215900" cy="4533390"/>
          </a:xfrm>
          <a:prstGeom prst="leftBracket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ja-JP" altLang="en-US" kern="0">
              <a:solidFill>
                <a:prstClr val="black"/>
              </a:solidFill>
              <a:latin typeface="Calibri" pitchFamily="34" charset="0"/>
            </a:endParaRPr>
          </a:p>
        </p:txBody>
      </p:sp>
      <p:cxnSp>
        <p:nvCxnSpPr>
          <p:cNvPr id="33" name="直線矢印コネクタ 32"/>
          <p:cNvCxnSpPr>
            <a:stCxn id="32" idx="1"/>
            <a:endCxn id="20" idx="0"/>
          </p:cNvCxnSpPr>
          <p:nvPr/>
        </p:nvCxnSpPr>
        <p:spPr>
          <a:xfrm flipH="1">
            <a:off x="7056276" y="3669283"/>
            <a:ext cx="360524" cy="1955949"/>
          </a:xfrm>
          <a:prstGeom prst="straightConnector1">
            <a:avLst/>
          </a:prstGeom>
          <a:noFill/>
          <a:ln w="38100" cap="flat" cmpd="sng" algn="ctr">
            <a:solidFill>
              <a:sysClr val="windowText" lastClr="000000"/>
            </a:solidFill>
            <a:prstDash val="dash"/>
            <a:tailEnd type="triangle"/>
          </a:ln>
          <a:effectLst/>
        </p:spPr>
      </p:cxnSp>
      <p:pic>
        <p:nvPicPr>
          <p:cNvPr id="34" name="Picture 18" descr="020ＭＤＵＳ1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r="18576"/>
          <a:stretch/>
        </p:blipFill>
        <p:spPr bwMode="auto">
          <a:xfrm>
            <a:off x="4999575" y="5373216"/>
            <a:ext cx="1440000" cy="90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Text Box 3"/>
          <p:cNvSpPr txBox="1">
            <a:spLocks noChangeArrowheads="1"/>
          </p:cNvSpPr>
          <p:nvPr/>
        </p:nvSpPr>
        <p:spPr bwMode="auto">
          <a:xfrm>
            <a:off x="5113280" y="6165304"/>
            <a:ext cx="104289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ja-JP" sz="2000" b="1" dirty="0" smtClean="0">
                <a:solidFill>
                  <a:prstClr val="black"/>
                </a:solidFill>
                <a:latin typeface="Calibri" pitchFamily="34" charset="0"/>
              </a:rPr>
              <a:t>NMHSs</a:t>
            </a:r>
            <a:endParaRPr kumimoji="0" lang="ja-JP" altLang="en-US" sz="2000" b="1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36" name="雲 35"/>
          <p:cNvSpPr/>
          <p:nvPr/>
        </p:nvSpPr>
        <p:spPr>
          <a:xfrm>
            <a:off x="2123728" y="5192325"/>
            <a:ext cx="1584176" cy="972979"/>
          </a:xfrm>
          <a:prstGeom prst="cloud">
            <a:avLst/>
          </a:prstGeom>
          <a:solidFill>
            <a:sysClr val="window" lastClr="FFFFFF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kern="0" smtClean="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cxnSp>
        <p:nvCxnSpPr>
          <p:cNvPr id="37" name="直線矢印コネクタ 36"/>
          <p:cNvCxnSpPr>
            <a:endCxn id="22" idx="1"/>
          </p:cNvCxnSpPr>
          <p:nvPr/>
        </p:nvCxnSpPr>
        <p:spPr>
          <a:xfrm>
            <a:off x="6302091" y="6089110"/>
            <a:ext cx="457435" cy="233755"/>
          </a:xfrm>
          <a:prstGeom prst="straightConnector1">
            <a:avLst/>
          </a:prstGeom>
          <a:noFill/>
          <a:ln w="63500" cap="flat" cmpd="sng" algn="ctr">
            <a:solidFill>
              <a:srgbClr val="00B050"/>
            </a:solidFill>
            <a:prstDash val="solid"/>
            <a:tailEnd type="triangle"/>
          </a:ln>
          <a:effectLst/>
        </p:spPr>
      </p:cxnSp>
      <p:sp>
        <p:nvSpPr>
          <p:cNvPr id="39" name="テキスト ボックス 38"/>
          <p:cNvSpPr txBox="1"/>
          <p:nvPr/>
        </p:nvSpPr>
        <p:spPr>
          <a:xfrm>
            <a:off x="1028791" y="260648"/>
            <a:ext cx="720319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4000" dirty="0">
                <a:solidFill>
                  <a:srgbClr val="FFFFFF"/>
                </a:solidFill>
                <a:latin typeface="Calibri"/>
              </a:rPr>
              <a:t>Himawari-8/9 Data Dissemination</a:t>
            </a:r>
          </a:p>
        </p:txBody>
      </p:sp>
    </p:spTree>
    <p:extLst>
      <p:ext uri="{BB962C8B-B14F-4D97-AF65-F5344CB8AC3E}">
        <p14:creationId xmlns:p14="http://schemas.microsoft.com/office/powerpoint/2010/main" val="25287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title"/>
          </p:nvPr>
        </p:nvSpPr>
        <p:spPr>
          <a:xfrm>
            <a:off x="683568" y="1758670"/>
            <a:ext cx="7772400" cy="1824335"/>
          </a:xfrm>
        </p:spPr>
        <p:txBody>
          <a:bodyPr anchor="b"/>
          <a:lstStyle/>
          <a:p>
            <a:r>
              <a:rPr kumimoji="1" lang="en-US" altLang="ja-JP" dirty="0" smtClean="0"/>
              <a:t>Current Status</a:t>
            </a:r>
            <a:br>
              <a:rPr kumimoji="1" lang="en-US" altLang="ja-JP" dirty="0" smtClean="0"/>
            </a:br>
            <a:r>
              <a:rPr kumimoji="1" lang="en-US" altLang="ja-JP" dirty="0" smtClean="0"/>
              <a:t>and Recent Progress</a:t>
            </a:r>
            <a:br>
              <a:rPr kumimoji="1" lang="en-US" altLang="ja-JP" dirty="0" smtClean="0"/>
            </a:br>
            <a:r>
              <a:rPr lang="en-US" altLang="ja-JP" dirty="0" smtClean="0"/>
              <a:t>of JMA’s NWP</a:t>
            </a:r>
            <a:endParaRPr kumimoji="1" lang="ja-JP" altLang="en-US" dirty="0"/>
          </a:p>
        </p:txBody>
      </p:sp>
      <p:sp>
        <p:nvSpPr>
          <p:cNvPr id="6" name="テキスト プレースホルダー 5"/>
          <p:cNvSpPr>
            <a:spLocks noGrp="1"/>
          </p:cNvSpPr>
          <p:nvPr>
            <p:ph type="body" idx="1"/>
          </p:nvPr>
        </p:nvSpPr>
        <p:spPr>
          <a:xfrm>
            <a:off x="683568" y="3584997"/>
            <a:ext cx="7772400" cy="1788219"/>
          </a:xfrm>
        </p:spPr>
        <p:txBody>
          <a:bodyPr/>
          <a:lstStyle/>
          <a:p>
            <a:pPr algn="ctr"/>
            <a:r>
              <a:rPr kumimoji="1" lang="en-US" altLang="ja-JP" dirty="0" smtClean="0"/>
              <a:t>Numerical Prediction Division</a:t>
            </a:r>
          </a:p>
          <a:p>
            <a:pPr algn="ctr"/>
            <a:r>
              <a:rPr lang="en-US" altLang="ja-JP" dirty="0" smtClean="0"/>
              <a:t>Forecast Department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48850EF-ECDA-4ECE-8DA7-C6B35CBD4662}" type="slidenum">
              <a:rPr lang="ja-JP" altLang="en-US" smtClean="0"/>
              <a:pPr>
                <a:defRPr/>
              </a:pPr>
              <a:t>3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487144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5" name="Straight Connector 95"/>
          <p:cNvCxnSpPr>
            <a:cxnSpLocks noChangeShapeType="1"/>
          </p:cNvCxnSpPr>
          <p:nvPr/>
        </p:nvCxnSpPr>
        <p:spPr bwMode="auto">
          <a:xfrm rot="10800000" flipV="1">
            <a:off x="-720969" y="4722813"/>
            <a:ext cx="228600" cy="150812"/>
          </a:xfrm>
          <a:prstGeom prst="line">
            <a:avLst/>
          </a:prstGeom>
          <a:noFill/>
          <a:ln w="9525" algn="ctr">
            <a:noFill/>
            <a:round/>
            <a:headEnd/>
            <a:tailEnd/>
          </a:ln>
        </p:spPr>
      </p:cxnSp>
      <p:sp>
        <p:nvSpPr>
          <p:cNvPr id="4" name="テキスト ボックス 3"/>
          <p:cNvSpPr txBox="1"/>
          <p:nvPr/>
        </p:nvSpPr>
        <p:spPr>
          <a:xfrm>
            <a:off x="0" y="1331287"/>
            <a:ext cx="91440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n"/>
            </a:pPr>
            <a:r>
              <a:rPr lang="en-US" altLang="ja-JP" sz="24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altLang="ja-JP" sz="2400" b="1" dirty="0" err="1" smtClean="0">
                <a:solidFill>
                  <a:srgbClr val="00B050"/>
                </a:solidFill>
                <a:latin typeface="Calibri"/>
              </a:rPr>
              <a:t>HimawariCloud</a:t>
            </a:r>
            <a:r>
              <a:rPr lang="en-US" altLang="ja-JP" sz="2400" b="1" dirty="0" smtClean="0">
                <a:solidFill>
                  <a:srgbClr val="00B050"/>
                </a:solidFill>
                <a:latin typeface="Calibri"/>
              </a:rPr>
              <a:t> service</a:t>
            </a:r>
            <a:r>
              <a:rPr lang="en-US" altLang="ja-JP" sz="24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altLang="ja-JP" sz="2400" dirty="0" smtClean="0">
                <a:solidFill>
                  <a:prstClr val="black"/>
                </a:solidFill>
                <a:latin typeface="Calibri"/>
              </a:rPr>
              <a:t>started distributing Himawari-8 in-orbit-test imagery in April 2015.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n"/>
            </a:pPr>
            <a:r>
              <a:rPr kumimoji="0" lang="en-US" altLang="ja-JP" sz="2400" dirty="0" smtClean="0">
                <a:solidFill>
                  <a:prstClr val="black"/>
                </a:solidFill>
                <a:latin typeface="Calibri"/>
              </a:rPr>
              <a:t> Full-disk imagery is available </a:t>
            </a:r>
            <a:r>
              <a:rPr kumimoji="0" lang="en-US" altLang="ja-JP" sz="2400" b="1" dirty="0" smtClean="0">
                <a:solidFill>
                  <a:prstClr val="black"/>
                </a:solidFill>
                <a:latin typeface="Calibri"/>
              </a:rPr>
              <a:t>within 8 minutes</a:t>
            </a:r>
            <a:r>
              <a:rPr kumimoji="0" lang="en-US" altLang="ja-JP" sz="2400" dirty="0" smtClean="0">
                <a:solidFill>
                  <a:prstClr val="black"/>
                </a:solidFill>
                <a:latin typeface="Calibri"/>
              </a:rPr>
              <a:t> on the </a:t>
            </a:r>
            <a:r>
              <a:rPr kumimoji="0" lang="en-US" altLang="ja-JP" sz="2400" b="1" dirty="0" err="1" smtClean="0">
                <a:solidFill>
                  <a:srgbClr val="00B050"/>
                </a:solidFill>
                <a:latin typeface="Calibri"/>
              </a:rPr>
              <a:t>HimawariCloud</a:t>
            </a:r>
            <a:r>
              <a:rPr kumimoji="0" lang="en-US" altLang="ja-JP" sz="2400" dirty="0" smtClean="0">
                <a:solidFill>
                  <a:prstClr val="black"/>
                </a:solidFill>
                <a:latin typeface="Calibri"/>
              </a:rPr>
              <a:t> server.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n"/>
            </a:pPr>
            <a:r>
              <a:rPr kumimoji="0" lang="en-US" altLang="ja-JP" sz="2400" dirty="0">
                <a:solidFill>
                  <a:prstClr val="black"/>
                </a:solidFill>
                <a:latin typeface="Calibri"/>
              </a:rPr>
              <a:t>In November 2015, </a:t>
            </a:r>
            <a:r>
              <a:rPr kumimoji="0" lang="en-US" altLang="ja-JP" sz="2400" dirty="0" smtClean="0">
                <a:solidFill>
                  <a:prstClr val="black"/>
                </a:solidFill>
                <a:latin typeface="Calibri"/>
              </a:rPr>
              <a:t>HRIT </a:t>
            </a:r>
            <a:r>
              <a:rPr kumimoji="0" lang="en-US" altLang="ja-JP" sz="2400" dirty="0">
                <a:solidFill>
                  <a:prstClr val="black"/>
                </a:solidFill>
                <a:latin typeface="Calibri"/>
              </a:rPr>
              <a:t>data </a:t>
            </a:r>
            <a:r>
              <a:rPr kumimoji="0" lang="en-US" altLang="ja-JP" sz="2400" dirty="0" smtClean="0">
                <a:solidFill>
                  <a:prstClr val="black"/>
                </a:solidFill>
                <a:latin typeface="Calibri"/>
              </a:rPr>
              <a:t>distribution started(same </a:t>
            </a:r>
            <a:r>
              <a:rPr kumimoji="0" lang="en-US" altLang="ja-JP" sz="2400" dirty="0">
                <a:solidFill>
                  <a:prstClr val="black"/>
                </a:solidFill>
                <a:latin typeface="Calibri"/>
              </a:rPr>
              <a:t>as the ones disseminated via </a:t>
            </a:r>
            <a:r>
              <a:rPr kumimoji="0" lang="en-US" altLang="ja-JP" sz="2400" dirty="0" err="1">
                <a:solidFill>
                  <a:prstClr val="black"/>
                </a:solidFill>
                <a:latin typeface="Calibri"/>
              </a:rPr>
              <a:t>HimawariCast</a:t>
            </a:r>
            <a:r>
              <a:rPr kumimoji="0" lang="en-US" altLang="ja-JP" sz="2400" dirty="0">
                <a:solidFill>
                  <a:prstClr val="black"/>
                </a:solidFill>
                <a:latin typeface="Calibri"/>
              </a:rPr>
              <a:t>). </a:t>
            </a:r>
            <a:endParaRPr kumimoji="0" lang="en-US" altLang="ja-JP" sz="2400" dirty="0" smtClean="0">
              <a:solidFill>
                <a:prstClr val="black"/>
              </a:solidFill>
              <a:latin typeface="Calibri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n"/>
            </a:pPr>
            <a:r>
              <a:rPr kumimoji="0" lang="en-US" altLang="ja-JP" sz="2400" dirty="0" smtClean="0">
                <a:solidFill>
                  <a:prstClr val="black"/>
                </a:solidFill>
                <a:latin typeface="Calibri"/>
              </a:rPr>
              <a:t> Upon receiving application forms, JMA is providing </a:t>
            </a:r>
            <a:r>
              <a:rPr kumimoji="0" lang="en-US" altLang="ja-JP" sz="2400" b="1" dirty="0" err="1" smtClean="0">
                <a:solidFill>
                  <a:srgbClr val="00B050"/>
                </a:solidFill>
                <a:latin typeface="Calibri"/>
              </a:rPr>
              <a:t>HimawariCloud</a:t>
            </a:r>
            <a:r>
              <a:rPr kumimoji="0" lang="en-US" altLang="ja-JP" sz="2400" dirty="0" smtClean="0">
                <a:solidFill>
                  <a:prstClr val="black"/>
                </a:solidFill>
                <a:latin typeface="Calibri"/>
              </a:rPr>
              <a:t> 23 (as of Jan. 2017) accounts for NMHSs in the East Asia and Western Pacific regions.</a:t>
            </a:r>
          </a:p>
        </p:txBody>
      </p:sp>
      <p:graphicFrame>
        <p:nvGraphicFramePr>
          <p:cNvPr id="5" name="表 4"/>
          <p:cNvGraphicFramePr>
            <a:graphicFrameLocks noGrp="1"/>
          </p:cNvGraphicFramePr>
          <p:nvPr>
            <p:extLst/>
          </p:nvPr>
        </p:nvGraphicFramePr>
        <p:xfrm>
          <a:off x="14401" y="4663400"/>
          <a:ext cx="9072000" cy="20779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0000"/>
                <a:gridCol w="2052000"/>
                <a:gridCol w="4320000"/>
              </a:tblGrid>
              <a:tr h="432048">
                <a:tc>
                  <a:txBody>
                    <a:bodyPr/>
                    <a:lstStyle/>
                    <a:p>
                      <a:r>
                        <a:rPr kumimoji="1" lang="en-US" altLang="ja-JP" sz="1600" dirty="0" smtClean="0"/>
                        <a:t>Observation type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 smtClean="0"/>
                        <a:t>Format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 smtClean="0"/>
                        <a:t>Notes</a:t>
                      </a:r>
                      <a:endParaRPr kumimoji="1" lang="ja-JP" altLang="en-US" sz="1600" dirty="0"/>
                    </a:p>
                  </a:txBody>
                  <a:tcPr/>
                </a:tc>
              </a:tr>
              <a:tr h="750153">
                <a:tc>
                  <a:txBody>
                    <a:bodyPr/>
                    <a:lstStyle/>
                    <a:p>
                      <a:r>
                        <a:rPr kumimoji="1" lang="en-US" altLang="ja-JP" sz="1600" b="1" dirty="0" smtClean="0">
                          <a:solidFill>
                            <a:srgbClr val="376092"/>
                          </a:solidFill>
                        </a:rPr>
                        <a:t>Full disk</a:t>
                      </a:r>
                    </a:p>
                    <a:p>
                      <a:r>
                        <a:rPr kumimoji="1" lang="en-US" altLang="ja-JP" sz="1600" b="1" baseline="0" dirty="0" smtClean="0">
                          <a:solidFill>
                            <a:srgbClr val="376092"/>
                          </a:solidFill>
                        </a:rPr>
                        <a:t>(10-minute intervals)</a:t>
                      </a:r>
                      <a:endParaRPr kumimoji="1" lang="ja-JP" altLang="en-US" sz="1600" b="1" dirty="0">
                        <a:solidFill>
                          <a:srgbClr val="37609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9388" indent="-179388">
                        <a:buFont typeface="Arial" panose="020B0604020202020204" pitchFamily="34" charset="0"/>
                        <a:buChar char="•"/>
                      </a:pPr>
                      <a:r>
                        <a:rPr kumimoji="1" lang="en-US" altLang="ja-JP" sz="1600" b="1" dirty="0" err="1" smtClean="0">
                          <a:solidFill>
                            <a:srgbClr val="376092"/>
                          </a:solidFill>
                        </a:rPr>
                        <a:t>Himawari</a:t>
                      </a:r>
                      <a:r>
                        <a:rPr kumimoji="1" lang="en-US" altLang="ja-JP" sz="1600" b="1" dirty="0" smtClean="0">
                          <a:solidFill>
                            <a:srgbClr val="376092"/>
                          </a:solidFill>
                        </a:rPr>
                        <a:t> Standard Data</a:t>
                      </a:r>
                      <a:r>
                        <a:rPr kumimoji="1" lang="en-US" altLang="ja-JP" sz="1600" b="1" baseline="0" dirty="0" smtClean="0">
                          <a:solidFill>
                            <a:srgbClr val="376092"/>
                          </a:solidFill>
                        </a:rPr>
                        <a:t> (HSD)</a:t>
                      </a:r>
                    </a:p>
                    <a:p>
                      <a:pPr marL="179388" indent="-179388">
                        <a:buFont typeface="Arial" panose="020B0604020202020204" pitchFamily="34" charset="0"/>
                        <a:buChar char="•"/>
                      </a:pPr>
                      <a:r>
                        <a:rPr kumimoji="1" lang="en-US" altLang="ja-JP" sz="1600" b="0" baseline="0" dirty="0" smtClean="0">
                          <a:solidFill>
                            <a:schemeClr val="tx1"/>
                          </a:solidFill>
                        </a:rPr>
                        <a:t>PNG</a:t>
                      </a:r>
                      <a:endParaRPr kumimoji="1" lang="en-US" altLang="ja-JP" sz="1600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kumimoji="1" lang="en-US" altLang="ja-JP" sz="1600" b="1" u="none" baseline="0" dirty="0" smtClean="0">
                          <a:solidFill>
                            <a:srgbClr val="376092"/>
                          </a:solidFill>
                        </a:rPr>
                        <a:t>HSD: 16 bands (full resolution)</a:t>
                      </a:r>
                      <a:endParaRPr kumimoji="1" lang="en-US" altLang="ja-JP" sz="1600" b="1" baseline="0" dirty="0" smtClean="0">
                        <a:solidFill>
                          <a:srgbClr val="376092"/>
                        </a:solidFill>
                      </a:endParaRP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kumimoji="1" lang="pt-BR" altLang="ja-JP" sz="1600" b="0" baseline="0" dirty="0" smtClean="0">
                          <a:solidFill>
                            <a:schemeClr val="tx1"/>
                          </a:solidFill>
                        </a:rPr>
                        <a:t>PNG: True-color composite (1 km)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kumimoji="1" lang="pt-BR" altLang="ja-JP" sz="1600" b="0" baseline="0" dirty="0" smtClean="0">
                          <a:solidFill>
                            <a:schemeClr val="tx1"/>
                          </a:solidFill>
                        </a:rPr>
                        <a:t>HRIT files (HSD)</a:t>
                      </a:r>
                      <a:endParaRPr kumimoji="1" lang="en-US" altLang="ja-JP" sz="1600" b="0" baseline="0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750153"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kumimoji="1" lang="en-US" altLang="ja-JP" sz="1600" dirty="0" smtClean="0"/>
                        <a:t>Target area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kumimoji="1" lang="en-US" altLang="ja-JP" sz="1600" dirty="0" smtClean="0"/>
                        <a:t>(2.5-minute intervals)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9388" indent="-179388">
                        <a:buFont typeface="Arial" panose="020B0604020202020204" pitchFamily="34" charset="0"/>
                        <a:buChar char="•"/>
                      </a:pPr>
                      <a:r>
                        <a:rPr kumimoji="1" lang="en-US" altLang="ja-JP" sz="1600" dirty="0" smtClean="0"/>
                        <a:t>HSD</a:t>
                      </a:r>
                    </a:p>
                    <a:p>
                      <a:pPr marL="179388" indent="-179388">
                        <a:buFont typeface="Arial" panose="020B0604020202020204" pitchFamily="34" charset="0"/>
                        <a:buChar char="•"/>
                      </a:pPr>
                      <a:r>
                        <a:rPr kumimoji="1" lang="en-US" altLang="ja-JP" sz="1600" dirty="0" err="1" smtClean="0"/>
                        <a:t>NetCDF</a:t>
                      </a:r>
                      <a:endParaRPr kumimoji="1" lang="en-US" altLang="ja-JP" sz="1600" dirty="0" smtClean="0"/>
                    </a:p>
                    <a:p>
                      <a:pPr marL="179388" indent="-179388">
                        <a:buFont typeface="Arial" panose="020B0604020202020204" pitchFamily="34" charset="0"/>
                        <a:buChar char="•"/>
                      </a:pPr>
                      <a:r>
                        <a:rPr kumimoji="1" lang="en-US" altLang="ja-JP" sz="1600" dirty="0" smtClean="0"/>
                        <a:t>PNG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kumimoji="1" lang="en-US" altLang="ja-JP" sz="1600" dirty="0" smtClean="0"/>
                        <a:t>HSD: 16 bands (full resolution)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kumimoji="1" lang="en-US" altLang="ja-JP" sz="1600" dirty="0" err="1" smtClean="0"/>
                        <a:t>NetCDF</a:t>
                      </a:r>
                      <a:r>
                        <a:rPr kumimoji="1" lang="en-US" altLang="ja-JP" sz="1600" dirty="0" smtClean="0"/>
                        <a:t>:</a:t>
                      </a:r>
                      <a:r>
                        <a:rPr kumimoji="1" lang="en-US" altLang="ja-JP" sz="1600" baseline="0" dirty="0" smtClean="0"/>
                        <a:t> 16 bands (latitude/longitude grid)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kumimoji="1" lang="en-US" altLang="ja-JP" sz="1600" dirty="0" smtClean="0"/>
                        <a:t>PNG: True-color composite</a:t>
                      </a:r>
                      <a:r>
                        <a:rPr kumimoji="1" lang="en-US" altLang="ja-JP" sz="1600" baseline="0" dirty="0" smtClean="0"/>
                        <a:t> (1 km)</a:t>
                      </a:r>
                      <a:endParaRPr kumimoji="1" lang="en-US" altLang="ja-JP" sz="1600" dirty="0" smtClean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テキスト ボックス 8"/>
          <p:cNvSpPr txBox="1"/>
          <p:nvPr/>
        </p:nvSpPr>
        <p:spPr>
          <a:xfrm>
            <a:off x="1979712" y="260648"/>
            <a:ext cx="543683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4400" dirty="0" err="1" smtClean="0">
                <a:solidFill>
                  <a:srgbClr val="FFFFFF"/>
                </a:solidFill>
                <a:latin typeface="Calibri"/>
              </a:rPr>
              <a:t>HimawariCloud</a:t>
            </a:r>
            <a:r>
              <a:rPr lang="en-US" altLang="ja-JP" sz="4400" dirty="0" smtClean="0">
                <a:solidFill>
                  <a:srgbClr val="FFFFFF"/>
                </a:solidFill>
                <a:latin typeface="Calibri"/>
              </a:rPr>
              <a:t> </a:t>
            </a:r>
            <a:r>
              <a:rPr lang="en-US" altLang="ja-JP" sz="4400" dirty="0">
                <a:solidFill>
                  <a:srgbClr val="FFFFFF"/>
                </a:solidFill>
                <a:latin typeface="Calibri"/>
              </a:rPr>
              <a:t>service</a:t>
            </a:r>
          </a:p>
        </p:txBody>
      </p:sp>
    </p:spTree>
    <p:extLst>
      <p:ext uri="{BB962C8B-B14F-4D97-AF65-F5344CB8AC3E}">
        <p14:creationId xmlns:p14="http://schemas.microsoft.com/office/powerpoint/2010/main" val="1489721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5" name="Straight Connector 95"/>
          <p:cNvCxnSpPr>
            <a:cxnSpLocks noChangeShapeType="1"/>
          </p:cNvCxnSpPr>
          <p:nvPr/>
        </p:nvCxnSpPr>
        <p:spPr bwMode="auto">
          <a:xfrm rot="10800000" flipV="1">
            <a:off x="-756592" y="4358308"/>
            <a:ext cx="228600" cy="150812"/>
          </a:xfrm>
          <a:prstGeom prst="line">
            <a:avLst/>
          </a:prstGeom>
          <a:noFill/>
          <a:ln w="9525" algn="ctr">
            <a:noFill/>
            <a:round/>
            <a:headEnd/>
            <a:tailEnd/>
          </a:ln>
        </p:spPr>
      </p:cxnSp>
      <p:sp>
        <p:nvSpPr>
          <p:cNvPr id="4" name="テキスト ボックス 3"/>
          <p:cNvSpPr txBox="1"/>
          <p:nvPr/>
        </p:nvSpPr>
        <p:spPr>
          <a:xfrm>
            <a:off x="36385" y="1196752"/>
            <a:ext cx="446360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n"/>
            </a:pPr>
            <a:r>
              <a:rPr lang="en-US" altLang="ja-JP" sz="24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altLang="ja-JP" sz="2400" dirty="0" err="1" smtClean="0">
                <a:solidFill>
                  <a:prstClr val="black"/>
                </a:solidFill>
                <a:latin typeface="Calibri"/>
              </a:rPr>
              <a:t>HimawariCast</a:t>
            </a:r>
            <a:r>
              <a:rPr lang="en-US" altLang="ja-JP" sz="2400" dirty="0" smtClean="0">
                <a:solidFill>
                  <a:prstClr val="black"/>
                </a:solidFill>
                <a:latin typeface="Calibri"/>
              </a:rPr>
              <a:t> service started disseminating Himawari-8 imagery in </a:t>
            </a:r>
            <a:r>
              <a:rPr kumimoji="0" lang="en-US" altLang="ja-JP" sz="2400" dirty="0">
                <a:solidFill>
                  <a:prstClr val="black"/>
                </a:solidFill>
                <a:latin typeface="Calibri"/>
              </a:rPr>
              <a:t>July 2015</a:t>
            </a:r>
            <a:r>
              <a:rPr lang="en-US" altLang="ja-JP" sz="2400" dirty="0" smtClean="0">
                <a:solidFill>
                  <a:prstClr val="black"/>
                </a:solidFill>
                <a:latin typeface="Calibri"/>
              </a:rPr>
              <a:t>.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n"/>
            </a:pPr>
            <a:endParaRPr lang="en-US" altLang="ja-JP" sz="2400" dirty="0">
              <a:solidFill>
                <a:prstClr val="black"/>
              </a:solidFill>
              <a:latin typeface="Calibri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n"/>
            </a:pPr>
            <a:r>
              <a:rPr kumimoji="0" lang="en-US" altLang="ja-JP" sz="2400" dirty="0" smtClean="0">
                <a:solidFill>
                  <a:prstClr val="black"/>
                </a:solidFill>
                <a:latin typeface="Calibri"/>
              </a:rPr>
              <a:t> Communication satellite: JCSAT-2A (154 degrees East)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ja-JP" sz="2400" dirty="0" smtClean="0">
                <a:solidFill>
                  <a:prstClr val="black"/>
                </a:solidFill>
                <a:latin typeface="Calibri"/>
              </a:rPr>
              <a:t>    was followed by JCSAT-2B in   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ja-JP" sz="2400" dirty="0">
                <a:solidFill>
                  <a:prstClr val="black"/>
                </a:solidFill>
                <a:latin typeface="Calibri"/>
              </a:rPr>
              <a:t> </a:t>
            </a:r>
            <a:r>
              <a:rPr kumimoji="0" lang="en-US" altLang="ja-JP" sz="2400" dirty="0" smtClean="0">
                <a:solidFill>
                  <a:prstClr val="black"/>
                </a:solidFill>
                <a:latin typeface="Calibri"/>
              </a:rPr>
              <a:t>   July 2016</a:t>
            </a:r>
          </a:p>
        </p:txBody>
      </p:sp>
      <p:graphicFrame>
        <p:nvGraphicFramePr>
          <p:cNvPr id="10" name="表 9"/>
          <p:cNvGraphicFramePr>
            <a:graphicFrameLocks noGrp="1"/>
          </p:cNvGraphicFramePr>
          <p:nvPr>
            <p:extLst/>
          </p:nvPr>
        </p:nvGraphicFramePr>
        <p:xfrm>
          <a:off x="13387" y="4314656"/>
          <a:ext cx="9072000" cy="2138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0000"/>
                <a:gridCol w="2052000"/>
                <a:gridCol w="4320000"/>
              </a:tblGrid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1600" dirty="0" smtClean="0"/>
                        <a:t>Data type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 smtClean="0"/>
                        <a:t>Format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 smtClean="0"/>
                        <a:t>Notes</a:t>
                      </a:r>
                      <a:endParaRPr kumimoji="1" lang="ja-JP" alt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1600" b="1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Himawari</a:t>
                      </a:r>
                      <a:r>
                        <a:rPr kumimoji="1" lang="en-US" altLang="ja-JP" sz="16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 imagery</a:t>
                      </a:r>
                    </a:p>
                    <a:p>
                      <a:r>
                        <a:rPr kumimoji="1" lang="en-US" altLang="ja-JP" sz="1600" b="1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(full disk)</a:t>
                      </a:r>
                      <a:endParaRPr kumimoji="1" lang="ja-JP" altLang="en-US" sz="1600" b="1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HRIT files</a:t>
                      </a:r>
                    </a:p>
                    <a:p>
                      <a:r>
                        <a:rPr kumimoji="1" lang="en-US" altLang="ja-JP" sz="16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LRIT files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kumimoji="1" lang="en-US" altLang="ja-JP" sz="1200" b="1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Compatible with the MTSAT HRIT/LRIT services</a:t>
                      </a:r>
                      <a:endParaRPr kumimoji="1" lang="ja-JP" altLang="en-US" sz="1200" b="1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kumimoji="1" lang="en-US" altLang="ja-JP" sz="1600" b="1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Interval: </a:t>
                      </a:r>
                      <a:r>
                        <a:rPr kumimoji="1" lang="en-US" altLang="ja-JP" sz="1600" b="1" u="none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10 minutes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kumimoji="1" lang="en-US" altLang="ja-JP" sz="1600" b="1" u="none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HRIT: 14 bands (VIS: </a:t>
                      </a:r>
                      <a:r>
                        <a:rPr kumimoji="1" lang="en-US" altLang="ja-JP" sz="1600" b="1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1 km, IR: 4 km)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kumimoji="1" lang="pt-BR" altLang="ja-JP" sz="1600" b="1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LRIT: 4 bands (VIS, IR1, IR3, IR4: 5 km)</a:t>
                      </a:r>
                      <a:endParaRPr kumimoji="1" lang="en-US" altLang="ja-JP" sz="1600" b="1" baseline="0" dirty="0" smtClean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</a:tr>
              <a:tr h="742602">
                <a:tc>
                  <a:txBody>
                    <a:bodyPr/>
                    <a:lstStyle/>
                    <a:p>
                      <a:pPr marL="179388" indent="-179388">
                        <a:buFont typeface="Arial" panose="020B0604020202020204" pitchFamily="34" charset="0"/>
                        <a:buChar char="•"/>
                      </a:pPr>
                      <a:r>
                        <a:rPr kumimoji="1" lang="en-US" altLang="ja-JP" sz="1600" dirty="0" smtClean="0"/>
                        <a:t>NWP products</a:t>
                      </a:r>
                    </a:p>
                    <a:p>
                      <a:pPr marL="179388" indent="-179388">
                        <a:buFont typeface="Arial" panose="020B0604020202020204" pitchFamily="34" charset="0"/>
                        <a:buChar char="•"/>
                      </a:pPr>
                      <a:r>
                        <a:rPr kumimoji="1" lang="en-US" altLang="ja-JP" sz="1600" dirty="0" smtClean="0"/>
                        <a:t>In-situ </a:t>
                      </a:r>
                      <a:r>
                        <a:rPr kumimoji="1" lang="en-US" altLang="ja-JP" sz="1600" baseline="0" dirty="0" smtClean="0"/>
                        <a:t>observations</a:t>
                      </a:r>
                    </a:p>
                    <a:p>
                      <a:pPr marL="179388" indent="-179388">
                        <a:buFont typeface="Arial" panose="020B0604020202020204" pitchFamily="34" charset="0"/>
                        <a:buChar char="•"/>
                      </a:pPr>
                      <a:r>
                        <a:rPr kumimoji="1" lang="en-US" altLang="ja-JP" sz="1600" baseline="0" dirty="0" smtClean="0"/>
                        <a:t>ASCAT ocean surface wind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 smtClean="0"/>
                        <a:t>SATAID format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kumimoji="1" lang="en-US" altLang="ja-JP" sz="1600" dirty="0" smtClean="0"/>
                        <a:t>Super</a:t>
                      </a:r>
                      <a:r>
                        <a:rPr kumimoji="1" lang="en-US" altLang="ja-JP" sz="1600" baseline="0" dirty="0" smtClean="0"/>
                        <a:t>imposed onto satellite imagery by </a:t>
                      </a:r>
                      <a:r>
                        <a:rPr kumimoji="1" lang="en-US" altLang="ja-JP" sz="1600" dirty="0" smtClean="0"/>
                        <a:t>SATAID</a:t>
                      </a:r>
                      <a:r>
                        <a:rPr kumimoji="1" lang="en-US" altLang="ja-JP" sz="1600" baseline="0" dirty="0" smtClean="0"/>
                        <a:t> software</a:t>
                      </a:r>
                      <a:endParaRPr kumimoji="1" lang="en-US" altLang="ja-JP" sz="1600" dirty="0" smtClean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テキスト ボックス 7"/>
          <p:cNvSpPr txBox="1"/>
          <p:nvPr/>
        </p:nvSpPr>
        <p:spPr>
          <a:xfrm>
            <a:off x="2123728" y="211287"/>
            <a:ext cx="509684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4400" dirty="0" err="1">
                <a:solidFill>
                  <a:srgbClr val="FFFFFF"/>
                </a:solidFill>
                <a:latin typeface="Calibri"/>
              </a:rPr>
              <a:t>HimawariCast</a:t>
            </a:r>
            <a:r>
              <a:rPr lang="en-US" altLang="ja-JP" sz="4400" dirty="0">
                <a:solidFill>
                  <a:srgbClr val="FFFFFF"/>
                </a:solidFill>
                <a:latin typeface="Calibri"/>
              </a:rPr>
              <a:t> service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4294" y="1196752"/>
            <a:ext cx="4716479" cy="3049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130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D:\okuyama\91_文献・参考\応答関数\img_srf_ahi_3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09"/>
          <a:stretch/>
        </p:blipFill>
        <p:spPr bwMode="auto">
          <a:xfrm>
            <a:off x="5861958" y="4836968"/>
            <a:ext cx="3314700" cy="1898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タイトル 1"/>
          <p:cNvSpPr txBox="1">
            <a:spLocks/>
          </p:cNvSpPr>
          <p:nvPr/>
        </p:nvSpPr>
        <p:spPr>
          <a:xfrm>
            <a:off x="-1073156" y="2478231"/>
            <a:ext cx="8661648" cy="864096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endParaRPr lang="ja-JP" altLang="en-US" dirty="0">
              <a:solidFill>
                <a:prstClr val="black"/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5496" y="1163647"/>
            <a:ext cx="9145016" cy="349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fontAlgn="auto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kumimoji="0" lang="en-US" altLang="ja-JP" sz="2800" dirty="0">
                <a:solidFill>
                  <a:prstClr val="black"/>
                </a:solidFill>
                <a:latin typeface="Calibri"/>
              </a:rPr>
              <a:t>Himawari-8 and -</a:t>
            </a:r>
            <a:r>
              <a:rPr kumimoji="0" lang="en-US" altLang="ja-JP" sz="2800" dirty="0" smtClean="0">
                <a:solidFill>
                  <a:prstClr val="black"/>
                </a:solidFill>
                <a:latin typeface="Calibri"/>
              </a:rPr>
              <a:t>9 have:</a:t>
            </a:r>
          </a:p>
          <a:p>
            <a:pPr marL="914400" lvl="1" indent="-457200" fontAlgn="auto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kumimoji="0" lang="en-US" altLang="ja-JP" sz="2800" dirty="0" smtClean="0">
                <a:solidFill>
                  <a:prstClr val="black"/>
                </a:solidFill>
                <a:latin typeface="Calibri"/>
              </a:rPr>
              <a:t>a very close orbital position;</a:t>
            </a:r>
          </a:p>
          <a:p>
            <a:pPr marL="1371600" lvl="2" indent="-457200" fontAlgn="auto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kumimoji="0" lang="en-US" altLang="ja-JP" sz="2800" dirty="0" smtClean="0">
                <a:solidFill>
                  <a:prstClr val="black"/>
                </a:solidFill>
                <a:latin typeface="Calibri"/>
              </a:rPr>
              <a:t>separated by only 0.1 deg. around 140.7 </a:t>
            </a:r>
            <a:r>
              <a:rPr kumimoji="0" lang="en-US" altLang="ja-JP" sz="2800" dirty="0" err="1" smtClean="0">
                <a:solidFill>
                  <a:prstClr val="black"/>
                </a:solidFill>
                <a:latin typeface="Calibri"/>
              </a:rPr>
              <a:t>degE</a:t>
            </a:r>
            <a:r>
              <a:rPr kumimoji="0" lang="en-US" altLang="ja-JP" sz="2800" dirty="0" smtClean="0">
                <a:solidFill>
                  <a:prstClr val="black"/>
                </a:solidFill>
                <a:latin typeface="Calibri"/>
              </a:rPr>
              <a:t>.</a:t>
            </a:r>
            <a:endParaRPr kumimoji="0" lang="en-US" altLang="ja-JP" sz="2800" dirty="0">
              <a:solidFill>
                <a:prstClr val="black"/>
              </a:solidFill>
              <a:latin typeface="Calibri"/>
            </a:endParaRPr>
          </a:p>
          <a:p>
            <a:pPr marL="914400" lvl="1" indent="-457200" fontAlgn="auto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kumimoji="0" lang="en-US" altLang="ja-JP" sz="2800" dirty="0">
                <a:solidFill>
                  <a:prstClr val="black"/>
                </a:solidFill>
                <a:latin typeface="Calibri"/>
              </a:rPr>
              <a:t>v</a:t>
            </a:r>
            <a:r>
              <a:rPr kumimoji="0" lang="en-US" altLang="ja-JP" sz="2800" dirty="0" smtClean="0">
                <a:solidFill>
                  <a:prstClr val="black"/>
                </a:solidFill>
                <a:latin typeface="Calibri"/>
              </a:rPr>
              <a:t>ery similar spectral response.</a:t>
            </a:r>
          </a:p>
          <a:p>
            <a:pPr marL="1371600" lvl="2" indent="-457200" fontAlgn="auto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kumimoji="0" lang="en-US" altLang="ja-JP" sz="2800" dirty="0" smtClean="0">
                <a:solidFill>
                  <a:prstClr val="black"/>
                </a:solidFill>
                <a:latin typeface="Calibri"/>
              </a:rPr>
              <a:t>equipped with the Advanced </a:t>
            </a:r>
            <a:r>
              <a:rPr kumimoji="0" lang="en-US" altLang="ja-JP" sz="2800" dirty="0" err="1" smtClean="0">
                <a:solidFill>
                  <a:prstClr val="black"/>
                </a:solidFill>
                <a:latin typeface="Calibri"/>
              </a:rPr>
              <a:t>Himawari</a:t>
            </a:r>
            <a:r>
              <a:rPr kumimoji="0" lang="en-US" altLang="ja-JP" sz="2800" dirty="0" smtClean="0">
                <a:solidFill>
                  <a:prstClr val="black"/>
                </a:solidFill>
                <a:latin typeface="Calibri"/>
              </a:rPr>
              <a:t> Imager (AHI)</a:t>
            </a:r>
          </a:p>
          <a:p>
            <a:pPr marL="342900" indent="-342900" fontAlgn="auto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kumimoji="0" lang="en-US" altLang="ja-JP" sz="2800" u="sng" dirty="0" smtClean="0">
                <a:solidFill>
                  <a:prstClr val="black"/>
                </a:solidFill>
                <a:latin typeface="Calibri"/>
              </a:rPr>
              <a:t>JMA ensures </a:t>
            </a:r>
            <a:r>
              <a:rPr kumimoji="0" lang="en-US" altLang="ja-JP" sz="2800" u="sng" dirty="0">
                <a:solidFill>
                  <a:prstClr val="black"/>
                </a:solidFill>
                <a:latin typeface="Calibri"/>
              </a:rPr>
              <a:t>consistent and contiguous </a:t>
            </a:r>
            <a:r>
              <a:rPr kumimoji="0" lang="en-US" altLang="ja-JP" sz="2800" u="sng" dirty="0" smtClean="0">
                <a:solidFill>
                  <a:prstClr val="black"/>
                </a:solidFill>
                <a:latin typeface="Calibri"/>
              </a:rPr>
              <a:t>observation over 14 years by those two satellites.</a:t>
            </a:r>
            <a:endParaRPr kumimoji="0" lang="en-US" altLang="ja-JP" sz="2800" u="sng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6" name="Picture 2" descr="D:\okuyama\91_文献・参考\応答関数\img_srf_ahi_1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96"/>
          <a:stretch/>
        </p:blipFill>
        <p:spPr bwMode="auto">
          <a:xfrm>
            <a:off x="2953374" y="4559355"/>
            <a:ext cx="3200400" cy="1933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D:\okuyama\91_文献・参考\応答関数\img_srf_ahi_2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29" b="8458"/>
          <a:stretch/>
        </p:blipFill>
        <p:spPr bwMode="auto">
          <a:xfrm>
            <a:off x="57268" y="4836968"/>
            <a:ext cx="3200400" cy="1677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テキスト ボックス 7"/>
          <p:cNvSpPr txBox="1"/>
          <p:nvPr/>
        </p:nvSpPr>
        <p:spPr>
          <a:xfrm>
            <a:off x="1174615" y="6588060"/>
            <a:ext cx="66772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dirty="0" smtClean="0">
                <a:solidFill>
                  <a:prstClr val="black"/>
                </a:solidFill>
                <a:latin typeface="Calibri"/>
              </a:rPr>
              <a:t>AHI-8</a:t>
            </a:r>
            <a:r>
              <a:rPr lang="en-US" altLang="ja-JP" dirty="0" smtClean="0">
                <a:solidFill>
                  <a:srgbClr val="00B050"/>
                </a:solidFill>
                <a:latin typeface="Calibri"/>
              </a:rPr>
              <a:t> </a:t>
            </a:r>
            <a:r>
              <a:rPr lang="en-US" altLang="ja-JP" dirty="0" smtClean="0">
                <a:solidFill>
                  <a:srgbClr val="0070C0"/>
                </a:solidFill>
                <a:latin typeface="Calibri"/>
              </a:rPr>
              <a:t>and</a:t>
            </a:r>
            <a:r>
              <a:rPr lang="en-US" altLang="ja-JP" dirty="0" smtClean="0">
                <a:solidFill>
                  <a:srgbClr val="00B050"/>
                </a:solidFill>
                <a:latin typeface="Calibri"/>
              </a:rPr>
              <a:t> </a:t>
            </a:r>
            <a:r>
              <a:rPr lang="en-US" altLang="ja-JP" dirty="0" smtClean="0">
                <a:solidFill>
                  <a:srgbClr val="FF0000"/>
                </a:solidFill>
                <a:latin typeface="Calibri"/>
              </a:rPr>
              <a:t>AHI-9</a:t>
            </a:r>
            <a:r>
              <a:rPr lang="en-US" altLang="ja-JP" dirty="0" smtClean="0">
                <a:solidFill>
                  <a:srgbClr val="00B050"/>
                </a:solidFill>
                <a:latin typeface="Calibri"/>
              </a:rPr>
              <a:t> </a:t>
            </a:r>
            <a:r>
              <a:rPr lang="en-US" altLang="ja-JP" dirty="0" smtClean="0">
                <a:solidFill>
                  <a:srgbClr val="0070C0"/>
                </a:solidFill>
                <a:latin typeface="Calibri"/>
              </a:rPr>
              <a:t>spectral response for VIS, NIR and IR spectral regions</a:t>
            </a:r>
            <a:endParaRPr lang="ja-JP" altLang="en-US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964067" y="334397"/>
            <a:ext cx="664553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3600" dirty="0">
                <a:solidFill>
                  <a:srgbClr val="FFFFFF"/>
                </a:solidFill>
                <a:latin typeface="Calibri"/>
              </a:rPr>
              <a:t>Himawari-8/9 Mission Consistency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ja-JP" altLang="en-US" sz="3600" dirty="0">
              <a:solidFill>
                <a:srgbClr val="FFFFFF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90089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1"/>
          <p:cNvSpPr txBox="1">
            <a:spLocks/>
          </p:cNvSpPr>
          <p:nvPr/>
        </p:nvSpPr>
        <p:spPr>
          <a:xfrm>
            <a:off x="251520" y="6237312"/>
            <a:ext cx="8229600" cy="85010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endParaRPr lang="ja-JP" altLang="en-US" dirty="0">
              <a:solidFill>
                <a:prstClr val="black"/>
              </a:solidFill>
            </a:endParaRPr>
          </a:p>
        </p:txBody>
      </p:sp>
      <p:sp>
        <p:nvSpPr>
          <p:cNvPr id="4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51520" y="1440160"/>
            <a:ext cx="8856984" cy="5949280"/>
          </a:xfrm>
        </p:spPr>
        <p:txBody>
          <a:bodyPr>
            <a:normAutofit/>
          </a:bodyPr>
          <a:lstStyle/>
          <a:p>
            <a:r>
              <a:rPr lang="en-US" altLang="ja-JP" sz="2800" dirty="0" smtClean="0"/>
              <a:t>In case of Himawari-8’s anomaly, back-up observation by Himawari-9 is performed.</a:t>
            </a:r>
          </a:p>
          <a:p>
            <a:r>
              <a:rPr lang="en-US" altLang="ja-JP" sz="2800" dirty="0" smtClean="0"/>
              <a:t>Himawari-9’s data dissemination via </a:t>
            </a:r>
            <a:r>
              <a:rPr lang="en-US" altLang="ja-JP" sz="2800" dirty="0" err="1" smtClean="0"/>
              <a:t>HimawariCloud</a:t>
            </a:r>
            <a:r>
              <a:rPr lang="en-US" altLang="ja-JP" sz="2800" dirty="0" smtClean="0"/>
              <a:t>/Cast quickly starts after the anomaly; </a:t>
            </a:r>
          </a:p>
          <a:p>
            <a:pPr lvl="1"/>
            <a:r>
              <a:rPr lang="en-US" altLang="ja-JP" sz="2400" dirty="0" smtClean="0"/>
              <a:t>Band01-03 (VIS) : 4 hours after</a:t>
            </a:r>
          </a:p>
          <a:p>
            <a:pPr lvl="1"/>
            <a:r>
              <a:rPr lang="en-US" altLang="ja-JP" sz="2400" dirty="0" smtClean="0"/>
              <a:t>Band04-16(NIR/IR): 24 hours after</a:t>
            </a:r>
          </a:p>
          <a:p>
            <a:pPr marL="457200" lvl="1" indent="0">
              <a:buNone/>
            </a:pPr>
            <a:endParaRPr lang="en-US" altLang="ja-JP" sz="2400" dirty="0" smtClean="0"/>
          </a:p>
          <a:p>
            <a:r>
              <a:rPr lang="en-US" altLang="ja-JP" sz="2800" dirty="0" smtClean="0"/>
              <a:t>Basically, Himawari-8’s observation is also cancelled due to a scheduled satellite maintenance for several hours once a year.</a:t>
            </a:r>
          </a:p>
          <a:p>
            <a:r>
              <a:rPr lang="en-US" altLang="ja-JP" sz="2800" dirty="0" smtClean="0"/>
              <a:t>In such a case, Himawari-9’s data are disseminated.</a:t>
            </a: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971916" y="332656"/>
            <a:ext cx="34161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3600" dirty="0">
                <a:solidFill>
                  <a:srgbClr val="FFFFFF"/>
                </a:solidFill>
                <a:latin typeface="Calibri"/>
              </a:rPr>
              <a:t>Contingency Plan</a:t>
            </a:r>
          </a:p>
        </p:txBody>
      </p:sp>
    </p:spTree>
    <p:extLst>
      <p:ext uri="{BB962C8B-B14F-4D97-AF65-F5344CB8AC3E}">
        <p14:creationId xmlns:p14="http://schemas.microsoft.com/office/powerpoint/2010/main" val="3142186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utput_71795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837" y="1412776"/>
            <a:ext cx="9079667" cy="4086200"/>
          </a:xfrm>
        </p:spPr>
      </p:pic>
      <p:sp>
        <p:nvSpPr>
          <p:cNvPr id="4" name="テキスト ボックス 3"/>
          <p:cNvSpPr txBox="1"/>
          <p:nvPr/>
        </p:nvSpPr>
        <p:spPr>
          <a:xfrm>
            <a:off x="2123728" y="6002124"/>
            <a:ext cx="51712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2800" dirty="0" smtClean="0">
                <a:solidFill>
                  <a:prstClr val="black"/>
                </a:solidFill>
                <a:latin typeface="Calibri"/>
              </a:rPr>
              <a:t>Band13(10.4um), 2 February 2017</a:t>
            </a: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9455" y="1418589"/>
            <a:ext cx="21152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3200" dirty="0" smtClean="0">
                <a:solidFill>
                  <a:prstClr val="black"/>
                </a:solidFill>
                <a:latin typeface="Calibri"/>
              </a:rPr>
              <a:t>Himawari-8</a:t>
            </a:r>
            <a:endParaRPr lang="ja-JP" altLang="en-US" sz="3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581728" y="1412776"/>
            <a:ext cx="21152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3200" dirty="0" smtClean="0">
                <a:solidFill>
                  <a:prstClr val="black"/>
                </a:solidFill>
                <a:latin typeface="Calibri"/>
              </a:rPr>
              <a:t>Himawari-9</a:t>
            </a:r>
            <a:endParaRPr lang="ja-JP" altLang="en-US" sz="3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928951" y="332656"/>
            <a:ext cx="75608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4000" dirty="0" smtClean="0">
                <a:solidFill>
                  <a:prstClr val="black"/>
                </a:solidFill>
                <a:latin typeface="Calibri"/>
              </a:rPr>
              <a:t>Consistency of Himawari-8 and -9</a:t>
            </a:r>
            <a:endParaRPr lang="ja-JP" altLang="en-US" sz="40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66767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repeatCount="indefinite" fill="remove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259632" y="1268760"/>
            <a:ext cx="6477000" cy="1828800"/>
          </a:xfrm>
        </p:spPr>
        <p:txBody>
          <a:bodyPr>
            <a:normAutofit/>
          </a:bodyPr>
          <a:lstStyle/>
          <a:p>
            <a:r>
              <a:rPr kumimoji="1" lang="en-US" altLang="ja-JP" sz="3600" dirty="0" smtClean="0">
                <a:latin typeface="Calibri" pitchFamily="34" charset="0"/>
              </a:rPr>
              <a:t>Status Report of </a:t>
            </a:r>
            <a:r>
              <a:rPr kumimoji="1" lang="en-US" altLang="ja-JP" sz="3600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RTH</a:t>
            </a:r>
            <a:r>
              <a:rPr kumimoji="1" lang="en-US" altLang="ja-JP" sz="3600" dirty="0" smtClean="0">
                <a:latin typeface="Calibri" pitchFamily="34" charset="0"/>
              </a:rPr>
              <a:t> Tokyo</a:t>
            </a:r>
            <a:endParaRPr kumimoji="1" lang="ja-JP" altLang="en-US" sz="3600" dirty="0">
              <a:latin typeface="Calibri" pitchFamily="34" charset="0"/>
            </a:endParaRP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2339752" y="2745650"/>
            <a:ext cx="4392488" cy="1473200"/>
          </a:xfrm>
        </p:spPr>
        <p:txBody>
          <a:bodyPr>
            <a:normAutofit/>
          </a:bodyPr>
          <a:lstStyle/>
          <a:p>
            <a:pPr>
              <a:spcBef>
                <a:spcPct val="50000"/>
              </a:spcBef>
            </a:pPr>
            <a:r>
              <a:rPr lang="en-US" altLang="ja-JP" sz="2400" dirty="0" smtClean="0">
                <a:solidFill>
                  <a:schemeClr val="tx1"/>
                </a:solidFill>
              </a:rPr>
              <a:t>RTH </a:t>
            </a:r>
            <a:r>
              <a:rPr lang="en-US" altLang="ja-JP" sz="2400" dirty="0">
                <a:solidFill>
                  <a:schemeClr val="tx1"/>
                </a:solidFill>
              </a:rPr>
              <a:t>focal point for </a:t>
            </a:r>
            <a:r>
              <a:rPr lang="en-US" altLang="ja-JP" sz="2400" dirty="0" smtClean="0">
                <a:solidFill>
                  <a:schemeClr val="tx1"/>
                </a:solidFill>
              </a:rPr>
              <a:t>Tokyo</a:t>
            </a:r>
            <a:endParaRPr lang="en-US" altLang="ja-JP" sz="2400" dirty="0">
              <a:solidFill>
                <a:schemeClr val="tx1"/>
              </a:solidFill>
            </a:endParaRPr>
          </a:p>
        </p:txBody>
      </p:sp>
      <p:sp>
        <p:nvSpPr>
          <p:cNvPr id="4" name="正方形/長方形 4"/>
          <p:cNvSpPr>
            <a:spLocks noChangeArrowheads="1"/>
          </p:cNvSpPr>
          <p:nvPr/>
        </p:nvSpPr>
        <p:spPr bwMode="auto">
          <a:xfrm>
            <a:off x="4067944" y="4489978"/>
            <a:ext cx="412805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ja-JP" sz="1600" dirty="0">
                <a:solidFill>
                  <a:prstClr val="black"/>
                </a:solidFill>
              </a:rPr>
              <a:t>Presented by </a:t>
            </a:r>
            <a:r>
              <a:rPr lang="en-US" altLang="ja-JP" sz="1600" dirty="0" smtClean="0">
                <a:solidFill>
                  <a:prstClr val="black"/>
                </a:solidFill>
              </a:rPr>
              <a:t>Yuki HONDA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ja-JP" sz="1600" dirty="0" smtClean="0">
                <a:solidFill>
                  <a:prstClr val="black"/>
                </a:solidFill>
              </a:rPr>
              <a:t>(Numerical </a:t>
            </a:r>
            <a:r>
              <a:rPr lang="en-US" altLang="ja-JP" sz="1600" dirty="0">
                <a:solidFill>
                  <a:prstClr val="black"/>
                </a:solidFill>
              </a:rPr>
              <a:t>Prediction Division of JMA)</a:t>
            </a:r>
            <a:endParaRPr lang="ja-JP" altLang="en-US" sz="1600" dirty="0">
              <a:solidFill>
                <a:prstClr val="black"/>
              </a:solidFill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857250" y="5257800"/>
            <a:ext cx="7010400" cy="126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kumimoji="1" sz="32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kumimoji="1"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kumimoji="1"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</a:pPr>
            <a:r>
              <a:rPr lang="en-US" altLang="ja-JP" sz="2400" dirty="0" smtClean="0">
                <a:solidFill>
                  <a:prstClr val="black"/>
                </a:solidFill>
              </a:rPr>
              <a:t>First Meeting on </a:t>
            </a:r>
            <a:r>
              <a:rPr lang="nn-NO" altLang="ja-JP" sz="2400" dirty="0">
                <a:solidFill>
                  <a:prstClr val="black"/>
                </a:solidFill>
              </a:rPr>
              <a:t>Global </a:t>
            </a:r>
            <a:r>
              <a:rPr lang="nn-NO" altLang="ja-JP" sz="2400" dirty="0" smtClean="0">
                <a:solidFill>
                  <a:prstClr val="black"/>
                </a:solidFill>
              </a:rPr>
              <a:t>Operational </a:t>
            </a:r>
            <a:r>
              <a:rPr lang="nn-NO" altLang="ja-JP" sz="2400" dirty="0">
                <a:solidFill>
                  <a:prstClr val="black"/>
                </a:solidFill>
              </a:rPr>
              <a:t>Data Exchange </a:t>
            </a:r>
            <a:endParaRPr lang="nn-NO" altLang="ja-JP" sz="2400" dirty="0" smtClean="0">
              <a:solidFill>
                <a:prstClr val="black"/>
              </a:solidFill>
            </a:endParaRPr>
          </a:p>
          <a:p>
            <a:pPr>
              <a:lnSpc>
                <a:spcPct val="80000"/>
              </a:lnSpc>
            </a:pPr>
            <a:r>
              <a:rPr lang="nn-NO" altLang="ja-JP" sz="2400" dirty="0" smtClean="0">
                <a:solidFill>
                  <a:prstClr val="black"/>
                </a:solidFill>
              </a:rPr>
              <a:t>for </a:t>
            </a:r>
            <a:r>
              <a:rPr lang="nn-NO" altLang="ja-JP" sz="2400" dirty="0">
                <a:solidFill>
                  <a:prstClr val="black"/>
                </a:solidFill>
              </a:rPr>
              <a:t>NWP (GODEX-NWP)</a:t>
            </a:r>
            <a:endParaRPr lang="en-US" altLang="ja-JP" sz="2400" dirty="0" smtClean="0">
              <a:solidFill>
                <a:prstClr val="black"/>
              </a:solidFill>
            </a:endParaRPr>
          </a:p>
          <a:p>
            <a:pPr>
              <a:lnSpc>
                <a:spcPct val="80000"/>
              </a:lnSpc>
            </a:pPr>
            <a:r>
              <a:rPr lang="en-US" altLang="ja-JP" sz="2400" dirty="0" smtClean="0">
                <a:solidFill>
                  <a:prstClr val="black"/>
                </a:solidFill>
              </a:rPr>
              <a:t> </a:t>
            </a:r>
            <a:r>
              <a:rPr lang="en-US" altLang="ja-JP" sz="1600" dirty="0" smtClean="0">
                <a:solidFill>
                  <a:prstClr val="black"/>
                </a:solidFill>
              </a:rPr>
              <a:t>(</a:t>
            </a:r>
            <a:r>
              <a:rPr lang="en-US" altLang="ja-JP" sz="1600" dirty="0" err="1" smtClean="0">
                <a:solidFill>
                  <a:prstClr val="black"/>
                </a:solidFill>
              </a:rPr>
              <a:t>Lannion</a:t>
            </a:r>
            <a:r>
              <a:rPr lang="en-US" altLang="ja-JP" sz="1600" dirty="0" smtClean="0">
                <a:solidFill>
                  <a:prstClr val="black"/>
                </a:solidFill>
              </a:rPr>
              <a:t>, France; 16 to 19 May 2017)</a:t>
            </a:r>
          </a:p>
        </p:txBody>
      </p:sp>
    </p:spTree>
    <p:extLst>
      <p:ext uri="{BB962C8B-B14F-4D97-AF65-F5344CB8AC3E}">
        <p14:creationId xmlns:p14="http://schemas.microsoft.com/office/powerpoint/2010/main" val="235609118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AutoShape 5"/>
          <p:cNvSpPr>
            <a:spLocks noChangeArrowheads="1"/>
          </p:cNvSpPr>
          <p:nvPr/>
        </p:nvSpPr>
        <p:spPr bwMode="auto">
          <a:xfrm>
            <a:off x="395536" y="1700809"/>
            <a:ext cx="6695858" cy="4680520"/>
          </a:xfrm>
          <a:prstGeom prst="roundRect">
            <a:avLst>
              <a:gd name="adj" fmla="val 1065"/>
            </a:avLst>
          </a:prstGeom>
          <a:noFill/>
          <a:ln w="38100">
            <a:solidFill>
              <a:schemeClr val="accent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57" name="爆発 2 56"/>
          <p:cNvSpPr/>
          <p:nvPr/>
        </p:nvSpPr>
        <p:spPr>
          <a:xfrm>
            <a:off x="5845914" y="2639158"/>
            <a:ext cx="1951036" cy="1303423"/>
          </a:xfrm>
          <a:prstGeom prst="irregularSeal2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ja-JP" altLang="en-US" dirty="0">
              <a:solidFill>
                <a:prstClr val="white"/>
              </a:solidFill>
            </a:endParaRPr>
          </a:p>
        </p:txBody>
      </p:sp>
      <p:sp>
        <p:nvSpPr>
          <p:cNvPr id="58" name="テキスト ボックス 57"/>
          <p:cNvSpPr txBox="1"/>
          <p:nvPr/>
        </p:nvSpPr>
        <p:spPr>
          <a:xfrm>
            <a:off x="6256530" y="2941364"/>
            <a:ext cx="11576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dirty="0" smtClean="0">
                <a:solidFill>
                  <a:srgbClr val="FF0000"/>
                </a:solidFill>
                <a:latin typeface="Calibri"/>
              </a:rPr>
              <a:t>December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dirty="0" smtClean="0">
                <a:solidFill>
                  <a:srgbClr val="FF0000"/>
                </a:solidFill>
                <a:latin typeface="Calibri"/>
              </a:rPr>
              <a:t> 2015</a:t>
            </a:r>
            <a:endParaRPr lang="ja-JP" altLang="en-US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>
                <a:latin typeface="Calibri" pitchFamily="34" charset="0"/>
              </a:rPr>
              <a:t>GTS Connections </a:t>
            </a:r>
            <a:r>
              <a:rPr lang="en-US" altLang="ja-JP" sz="2800" dirty="0" smtClean="0">
                <a:latin typeface="Calibri" pitchFamily="34" charset="0"/>
              </a:rPr>
              <a:t>(Apr. 2017)</a:t>
            </a:r>
            <a:r>
              <a:rPr lang="ja-JP" altLang="en-US" sz="2800" dirty="0" smtClean="0">
                <a:latin typeface="Calibri" pitchFamily="34" charset="0"/>
              </a:rPr>
              <a:t> </a:t>
            </a:r>
            <a:endParaRPr kumimoji="1" lang="ja-JP" altLang="en-US" sz="2800" dirty="0"/>
          </a:p>
        </p:txBody>
      </p:sp>
      <p:sp>
        <p:nvSpPr>
          <p:cNvPr id="63" name="AutoShape 6"/>
          <p:cNvSpPr>
            <a:spLocks noChangeArrowheads="1"/>
          </p:cNvSpPr>
          <p:nvPr/>
        </p:nvSpPr>
        <p:spPr bwMode="auto">
          <a:xfrm rot="5806254">
            <a:off x="5024636" y="4950990"/>
            <a:ext cx="196850" cy="714375"/>
          </a:xfrm>
          <a:prstGeom prst="can">
            <a:avLst>
              <a:gd name="adj" fmla="val 58703"/>
            </a:avLst>
          </a:prstGeom>
          <a:gradFill rotWithShape="1">
            <a:gsLst>
              <a:gs pos="0">
                <a:schemeClr val="accent1">
                  <a:gamma/>
                  <a:shade val="69804"/>
                  <a:invGamma/>
                </a:schemeClr>
              </a:gs>
              <a:gs pos="50000">
                <a:schemeClr val="accent1">
                  <a:alpha val="49001"/>
                </a:schemeClr>
              </a:gs>
              <a:gs pos="100000">
                <a:schemeClr val="accent1">
                  <a:gamma/>
                  <a:shade val="69804"/>
                  <a:invGamma/>
                </a:schemeClr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4" name="AutoShape 7"/>
          <p:cNvSpPr>
            <a:spLocks noChangeArrowheads="1"/>
          </p:cNvSpPr>
          <p:nvPr/>
        </p:nvSpPr>
        <p:spPr bwMode="auto">
          <a:xfrm rot="6932566">
            <a:off x="4505523" y="5276427"/>
            <a:ext cx="196850" cy="714375"/>
          </a:xfrm>
          <a:prstGeom prst="can">
            <a:avLst>
              <a:gd name="adj" fmla="val 58703"/>
            </a:avLst>
          </a:prstGeom>
          <a:gradFill rotWithShape="1">
            <a:gsLst>
              <a:gs pos="0">
                <a:schemeClr val="accent1">
                  <a:gamma/>
                  <a:shade val="69804"/>
                  <a:invGamma/>
                </a:schemeClr>
              </a:gs>
              <a:gs pos="50000">
                <a:schemeClr val="accent1">
                  <a:alpha val="49001"/>
                </a:schemeClr>
              </a:gs>
              <a:gs pos="100000">
                <a:schemeClr val="accent1">
                  <a:gamma/>
                  <a:shade val="69804"/>
                  <a:invGamma/>
                </a:schemeClr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7" name="AutoShape 10"/>
          <p:cNvSpPr>
            <a:spLocks noChangeArrowheads="1"/>
          </p:cNvSpPr>
          <p:nvPr/>
        </p:nvSpPr>
        <p:spPr bwMode="auto">
          <a:xfrm>
            <a:off x="3597473" y="4496965"/>
            <a:ext cx="974725" cy="519113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E2F0FF"/>
              </a:gs>
              <a:gs pos="100000">
                <a:srgbClr val="99CCFF"/>
              </a:gs>
            </a:gsLst>
            <a:path path="shape">
              <a:fillToRect l="50000" t="50000" r="50000" b="50000"/>
            </a:path>
          </a:gradFill>
          <a:ln w="28575">
            <a:solidFill>
              <a:srgbClr val="0099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ja-JP" altLang="ja-JP" sz="1600">
              <a:solidFill>
                <a:srgbClr val="8064A2"/>
              </a:solidFill>
              <a:latin typeface="Impact" pitchFamily="34" charset="0"/>
            </a:endParaRPr>
          </a:p>
        </p:txBody>
      </p:sp>
      <p:sp>
        <p:nvSpPr>
          <p:cNvPr id="68" name="AutoShape 11"/>
          <p:cNvSpPr>
            <a:spLocks noChangeArrowheads="1"/>
          </p:cNvSpPr>
          <p:nvPr/>
        </p:nvSpPr>
        <p:spPr bwMode="auto">
          <a:xfrm rot="15724124">
            <a:off x="3041848" y="4593802"/>
            <a:ext cx="520700" cy="454025"/>
          </a:xfrm>
          <a:prstGeom prst="can">
            <a:avLst>
              <a:gd name="adj" fmla="val 16176"/>
            </a:avLst>
          </a:prstGeom>
          <a:gradFill rotWithShape="1">
            <a:gsLst>
              <a:gs pos="0">
                <a:schemeClr val="accent1">
                  <a:gamma/>
                  <a:shade val="69804"/>
                  <a:invGamma/>
                </a:schemeClr>
              </a:gs>
              <a:gs pos="50000">
                <a:schemeClr val="accent1">
                  <a:alpha val="49001"/>
                </a:schemeClr>
              </a:gs>
              <a:gs pos="100000">
                <a:schemeClr val="accent1">
                  <a:gamma/>
                  <a:shade val="69804"/>
                  <a:invGamma/>
                </a:schemeClr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9" name="AutoShape 12"/>
          <p:cNvSpPr>
            <a:spLocks noChangeArrowheads="1"/>
          </p:cNvSpPr>
          <p:nvPr/>
        </p:nvSpPr>
        <p:spPr bwMode="auto">
          <a:xfrm>
            <a:off x="5677098" y="5146253"/>
            <a:ext cx="974725" cy="38893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E2F0FF"/>
              </a:gs>
              <a:gs pos="100000">
                <a:srgbClr val="99CC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ja-JP" sz="1400">
                <a:solidFill>
                  <a:srgbClr val="8064A2"/>
                </a:solidFill>
                <a:latin typeface="Impact" pitchFamily="34" charset="0"/>
              </a:rPr>
              <a:t>Khabarovsk</a:t>
            </a:r>
          </a:p>
        </p:txBody>
      </p:sp>
      <p:sp>
        <p:nvSpPr>
          <p:cNvPr id="70" name="AutoShape 13"/>
          <p:cNvSpPr>
            <a:spLocks noChangeArrowheads="1"/>
          </p:cNvSpPr>
          <p:nvPr/>
        </p:nvSpPr>
        <p:spPr bwMode="auto">
          <a:xfrm>
            <a:off x="5846707" y="3279255"/>
            <a:ext cx="974725" cy="39052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E2F0FF"/>
              </a:gs>
              <a:gs pos="100000">
                <a:srgbClr val="99CC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ja-JP" sz="1400" dirty="0">
                <a:solidFill>
                  <a:srgbClr val="8064A2"/>
                </a:solidFill>
                <a:latin typeface="Impact" pitchFamily="34" charset="0"/>
              </a:rPr>
              <a:t>Seoul</a:t>
            </a:r>
          </a:p>
        </p:txBody>
      </p:sp>
      <p:sp>
        <p:nvSpPr>
          <p:cNvPr id="71" name="AutoShape 14"/>
          <p:cNvSpPr>
            <a:spLocks noChangeArrowheads="1"/>
          </p:cNvSpPr>
          <p:nvPr/>
        </p:nvSpPr>
        <p:spPr bwMode="auto">
          <a:xfrm>
            <a:off x="670123" y="5341515"/>
            <a:ext cx="974725" cy="388938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E2F0FF"/>
              </a:gs>
              <a:gs pos="100000">
                <a:srgbClr val="99CC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ja-JP" sz="1400">
                <a:solidFill>
                  <a:srgbClr val="8064A2"/>
                </a:solidFill>
                <a:latin typeface="Impact" pitchFamily="34" charset="0"/>
              </a:rPr>
              <a:t>Bangkok</a:t>
            </a:r>
          </a:p>
        </p:txBody>
      </p:sp>
      <p:sp>
        <p:nvSpPr>
          <p:cNvPr id="72" name="AutoShape 15"/>
          <p:cNvSpPr>
            <a:spLocks noChangeArrowheads="1"/>
          </p:cNvSpPr>
          <p:nvPr/>
        </p:nvSpPr>
        <p:spPr bwMode="auto">
          <a:xfrm>
            <a:off x="1386085" y="5860628"/>
            <a:ext cx="974725" cy="39052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E2F0FF"/>
              </a:gs>
              <a:gs pos="100000">
                <a:srgbClr val="99CC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ja-JP" sz="1400">
                <a:solidFill>
                  <a:srgbClr val="8064A2"/>
                </a:solidFill>
                <a:latin typeface="Impact" pitchFamily="34" charset="0"/>
              </a:rPr>
              <a:t>Hong Kong</a:t>
            </a:r>
          </a:p>
        </p:txBody>
      </p:sp>
      <p:sp>
        <p:nvSpPr>
          <p:cNvPr id="73" name="AutoShape 16"/>
          <p:cNvSpPr>
            <a:spLocks noChangeArrowheads="1"/>
          </p:cNvSpPr>
          <p:nvPr/>
        </p:nvSpPr>
        <p:spPr bwMode="auto">
          <a:xfrm>
            <a:off x="2767508" y="5809827"/>
            <a:ext cx="974725" cy="39052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E2F0FF"/>
              </a:gs>
              <a:gs pos="100000">
                <a:srgbClr val="99CC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ja-JP" sz="1400">
                <a:solidFill>
                  <a:srgbClr val="8064A2"/>
                </a:solidFill>
                <a:latin typeface="Impact" pitchFamily="34" charset="0"/>
              </a:rPr>
              <a:t>Manila</a:t>
            </a:r>
          </a:p>
        </p:txBody>
      </p:sp>
      <p:sp>
        <p:nvSpPr>
          <p:cNvPr id="74" name="AutoShape 17"/>
          <p:cNvSpPr>
            <a:spLocks noChangeArrowheads="1"/>
          </p:cNvSpPr>
          <p:nvPr/>
        </p:nvSpPr>
        <p:spPr bwMode="auto">
          <a:xfrm>
            <a:off x="5705672" y="4075964"/>
            <a:ext cx="974725" cy="388938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E2F0FF"/>
              </a:gs>
              <a:gs pos="100000">
                <a:srgbClr val="99CC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ja-JP" sz="1400">
                <a:solidFill>
                  <a:srgbClr val="8064A2"/>
                </a:solidFill>
                <a:latin typeface="Impact" pitchFamily="34" charset="0"/>
              </a:rPr>
              <a:t>New Delhi</a:t>
            </a:r>
          </a:p>
        </p:txBody>
      </p:sp>
      <p:sp>
        <p:nvSpPr>
          <p:cNvPr id="75" name="AutoShape 18"/>
          <p:cNvSpPr>
            <a:spLocks noChangeArrowheads="1"/>
          </p:cNvSpPr>
          <p:nvPr/>
        </p:nvSpPr>
        <p:spPr bwMode="auto">
          <a:xfrm>
            <a:off x="5563378" y="2386847"/>
            <a:ext cx="974725" cy="388938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E2F0FF"/>
              </a:gs>
              <a:gs pos="100000">
                <a:srgbClr val="99CC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ja-JP" sz="1400" dirty="0">
                <a:solidFill>
                  <a:srgbClr val="8064A2"/>
                </a:solidFill>
                <a:latin typeface="Impact" pitchFamily="34" charset="0"/>
              </a:rPr>
              <a:t>Beijing</a:t>
            </a:r>
          </a:p>
        </p:txBody>
      </p:sp>
      <p:sp>
        <p:nvSpPr>
          <p:cNvPr id="76" name="AutoShape 19"/>
          <p:cNvSpPr>
            <a:spLocks noChangeArrowheads="1"/>
          </p:cNvSpPr>
          <p:nvPr/>
        </p:nvSpPr>
        <p:spPr bwMode="auto">
          <a:xfrm>
            <a:off x="1646435" y="2960525"/>
            <a:ext cx="974725" cy="39052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E2F0FF"/>
              </a:gs>
              <a:gs pos="100000">
                <a:srgbClr val="99CC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ja-JP" sz="1400" dirty="0">
                <a:solidFill>
                  <a:srgbClr val="8064A2"/>
                </a:solidFill>
                <a:latin typeface="Impact" pitchFamily="34" charset="0"/>
              </a:rPr>
              <a:t>Melbourne</a:t>
            </a:r>
          </a:p>
        </p:txBody>
      </p:sp>
      <p:sp>
        <p:nvSpPr>
          <p:cNvPr id="77" name="AutoShape 20"/>
          <p:cNvSpPr>
            <a:spLocks noChangeArrowheads="1"/>
          </p:cNvSpPr>
          <p:nvPr/>
        </p:nvSpPr>
        <p:spPr bwMode="auto">
          <a:xfrm>
            <a:off x="1580553" y="3773859"/>
            <a:ext cx="974725" cy="39052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E2F0FF"/>
              </a:gs>
              <a:gs pos="100000">
                <a:srgbClr val="99CC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ja-JP" sz="1400">
                <a:solidFill>
                  <a:srgbClr val="8064A2"/>
                </a:solidFill>
                <a:latin typeface="Impact" pitchFamily="34" charset="0"/>
              </a:rPr>
              <a:t>Washington</a:t>
            </a:r>
          </a:p>
        </p:txBody>
      </p:sp>
      <p:cxnSp>
        <p:nvCxnSpPr>
          <p:cNvPr id="78" name="AutoShape 24"/>
          <p:cNvCxnSpPr>
            <a:cxnSpLocks noChangeShapeType="1"/>
            <a:stCxn id="81" idx="0"/>
            <a:endCxn id="75" idx="1"/>
          </p:cNvCxnSpPr>
          <p:nvPr/>
        </p:nvCxnSpPr>
        <p:spPr bwMode="auto">
          <a:xfrm rot="5400000" flipH="1" flipV="1">
            <a:off x="3836913" y="2864163"/>
            <a:ext cx="2009312" cy="1443618"/>
          </a:xfrm>
          <a:prstGeom prst="curvedConnector2">
            <a:avLst/>
          </a:prstGeom>
          <a:noFill/>
          <a:ln w="38100" cap="rnd">
            <a:solidFill>
              <a:srgbClr val="666699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9" name="AutoShape 25"/>
          <p:cNvCxnSpPr>
            <a:cxnSpLocks noChangeShapeType="1"/>
            <a:stCxn id="81" idx="0"/>
            <a:endCxn id="74" idx="0"/>
          </p:cNvCxnSpPr>
          <p:nvPr/>
        </p:nvCxnSpPr>
        <p:spPr bwMode="auto">
          <a:xfrm rot="5400000" flipH="1" flipV="1">
            <a:off x="4899065" y="3296659"/>
            <a:ext cx="514664" cy="2073275"/>
          </a:xfrm>
          <a:prstGeom prst="curvedConnector3">
            <a:avLst>
              <a:gd name="adj1" fmla="val 170327"/>
            </a:avLst>
          </a:prstGeom>
          <a:noFill/>
          <a:ln w="38100" cap="rnd">
            <a:solidFill>
              <a:srgbClr val="666699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0" name="Text Box 26"/>
          <p:cNvSpPr txBox="1">
            <a:spLocks noChangeArrowheads="1"/>
          </p:cNvSpPr>
          <p:nvPr/>
        </p:nvSpPr>
        <p:spPr bwMode="auto">
          <a:xfrm>
            <a:off x="3010098" y="5146253"/>
            <a:ext cx="6667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ja-JP" sz="1200" b="1" dirty="0">
                <a:solidFill>
                  <a:prstClr val="black"/>
                </a:solidFill>
                <a:latin typeface="Arial" charset="0"/>
              </a:rPr>
              <a:t>2Mbps</a:t>
            </a:r>
          </a:p>
        </p:txBody>
      </p:sp>
      <p:sp>
        <p:nvSpPr>
          <p:cNvPr id="81" name="Text Box 29"/>
          <p:cNvSpPr txBox="1">
            <a:spLocks noChangeArrowheads="1"/>
          </p:cNvSpPr>
          <p:nvPr/>
        </p:nvSpPr>
        <p:spPr bwMode="auto">
          <a:xfrm>
            <a:off x="3751460" y="4590628"/>
            <a:ext cx="7366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ja-JP" dirty="0">
                <a:solidFill>
                  <a:prstClr val="black"/>
                </a:solidFill>
                <a:latin typeface="Impact" pitchFamily="34" charset="0"/>
              </a:rPr>
              <a:t>Tokyo</a:t>
            </a:r>
          </a:p>
        </p:txBody>
      </p:sp>
      <p:cxnSp>
        <p:nvCxnSpPr>
          <p:cNvPr id="82" name="AutoShape 30"/>
          <p:cNvCxnSpPr>
            <a:cxnSpLocks noChangeShapeType="1"/>
            <a:stCxn id="69" idx="1"/>
            <a:endCxn id="81" idx="2"/>
          </p:cNvCxnSpPr>
          <p:nvPr/>
        </p:nvCxnSpPr>
        <p:spPr bwMode="auto">
          <a:xfrm rot="10800000">
            <a:off x="4084835" y="4922415"/>
            <a:ext cx="1592263" cy="419100"/>
          </a:xfrm>
          <a:prstGeom prst="curvedConnector2">
            <a:avLst/>
          </a:prstGeom>
          <a:noFill/>
          <a:ln w="38100" cap="rnd">
            <a:solidFill>
              <a:srgbClr val="666699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3" name="Text Box 32"/>
          <p:cNvSpPr txBox="1">
            <a:spLocks noChangeArrowheads="1"/>
          </p:cNvSpPr>
          <p:nvPr/>
        </p:nvSpPr>
        <p:spPr bwMode="auto">
          <a:xfrm>
            <a:off x="4961135" y="4950990"/>
            <a:ext cx="70802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ja-JP" sz="1200" b="1">
                <a:solidFill>
                  <a:prstClr val="black"/>
                </a:solidFill>
                <a:latin typeface="Arial" charset="0"/>
              </a:rPr>
              <a:t>64kbps</a:t>
            </a:r>
          </a:p>
        </p:txBody>
      </p:sp>
      <p:sp>
        <p:nvSpPr>
          <p:cNvPr id="84" name="Text Box 33"/>
          <p:cNvSpPr txBox="1">
            <a:spLocks noChangeArrowheads="1"/>
          </p:cNvSpPr>
          <p:nvPr/>
        </p:nvSpPr>
        <p:spPr bwMode="auto">
          <a:xfrm>
            <a:off x="4049910" y="5730453"/>
            <a:ext cx="67197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ja-JP" sz="1200" b="1" dirty="0" smtClean="0">
                <a:solidFill>
                  <a:prstClr val="black"/>
                </a:solidFill>
                <a:latin typeface="Arial" charset="0"/>
              </a:rPr>
              <a:t>2Mbps</a:t>
            </a:r>
            <a:endParaRPr lang="en-US" altLang="ja-JP" sz="1200" b="1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5" name="AutoShape 34"/>
          <p:cNvSpPr>
            <a:spLocks noChangeArrowheads="1"/>
          </p:cNvSpPr>
          <p:nvPr/>
        </p:nvSpPr>
        <p:spPr bwMode="auto">
          <a:xfrm>
            <a:off x="4427434" y="2105426"/>
            <a:ext cx="974725" cy="39052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E2F0FF"/>
              </a:gs>
              <a:gs pos="100000">
                <a:srgbClr val="99CC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ja-JP" sz="1400">
                <a:solidFill>
                  <a:srgbClr val="8064A2"/>
                </a:solidFill>
                <a:latin typeface="Impact" pitchFamily="34" charset="0"/>
              </a:rPr>
              <a:t>Exeter</a:t>
            </a:r>
          </a:p>
        </p:txBody>
      </p:sp>
      <p:grpSp>
        <p:nvGrpSpPr>
          <p:cNvPr id="86" name="Group 42"/>
          <p:cNvGrpSpPr>
            <a:grpSpLocks/>
          </p:cNvGrpSpPr>
          <p:nvPr/>
        </p:nvGrpSpPr>
        <p:grpSpPr bwMode="auto">
          <a:xfrm>
            <a:off x="1086048" y="2301452"/>
            <a:ext cx="4689477" cy="3703638"/>
            <a:chOff x="1047" y="1213"/>
            <a:chExt cx="2954" cy="2333"/>
          </a:xfrm>
        </p:grpSpPr>
        <p:cxnSp>
          <p:nvCxnSpPr>
            <p:cNvPr id="87" name="AutoShape 21"/>
            <p:cNvCxnSpPr>
              <a:cxnSpLocks noChangeShapeType="1"/>
              <a:stCxn id="81" idx="1"/>
              <a:endCxn id="73" idx="1"/>
            </p:cNvCxnSpPr>
            <p:nvPr/>
          </p:nvCxnSpPr>
          <p:spPr bwMode="auto">
            <a:xfrm rot="10800000" flipV="1">
              <a:off x="2061" y="2771"/>
              <a:ext cx="620" cy="775"/>
            </a:xfrm>
            <a:prstGeom prst="curvedConnector3">
              <a:avLst>
                <a:gd name="adj1" fmla="val 123233"/>
              </a:avLst>
            </a:prstGeom>
            <a:noFill/>
            <a:ln w="38100" cap="rnd">
              <a:solidFill>
                <a:srgbClr val="666699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8" name="AutoShape 22"/>
            <p:cNvCxnSpPr>
              <a:cxnSpLocks noChangeShapeType="1"/>
              <a:stCxn id="81" idx="1"/>
              <a:endCxn id="71" idx="0"/>
            </p:cNvCxnSpPr>
            <p:nvPr/>
          </p:nvCxnSpPr>
          <p:spPr bwMode="auto">
            <a:xfrm rot="10800000" flipV="1">
              <a:off x="1047" y="2770"/>
              <a:ext cx="1634" cy="357"/>
            </a:xfrm>
            <a:prstGeom prst="curvedConnector2">
              <a:avLst/>
            </a:prstGeom>
            <a:noFill/>
            <a:ln w="38100" cap="rnd">
              <a:solidFill>
                <a:srgbClr val="666699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9" name="AutoShape 23"/>
            <p:cNvCxnSpPr>
              <a:cxnSpLocks noChangeShapeType="1"/>
              <a:stCxn id="81" idx="1"/>
              <a:endCxn id="72" idx="0"/>
            </p:cNvCxnSpPr>
            <p:nvPr/>
          </p:nvCxnSpPr>
          <p:spPr bwMode="auto">
            <a:xfrm rot="10800000" flipV="1">
              <a:off x="1498" y="2771"/>
              <a:ext cx="1183" cy="685"/>
            </a:xfrm>
            <a:prstGeom prst="curvedConnector2">
              <a:avLst/>
            </a:prstGeom>
            <a:noFill/>
            <a:ln w="38100" cap="rnd">
              <a:solidFill>
                <a:srgbClr val="666699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0" name="AutoShape 27"/>
            <p:cNvCxnSpPr>
              <a:cxnSpLocks noChangeShapeType="1"/>
              <a:stCxn id="67" idx="0"/>
              <a:endCxn id="77" idx="0"/>
            </p:cNvCxnSpPr>
            <p:nvPr/>
          </p:nvCxnSpPr>
          <p:spPr bwMode="auto">
            <a:xfrm rot="16200000" flipV="1">
              <a:off x="2028" y="1733"/>
              <a:ext cx="455" cy="1271"/>
            </a:xfrm>
            <a:prstGeom prst="curvedConnector3">
              <a:avLst>
                <a:gd name="adj1" fmla="val 131614"/>
              </a:avLst>
            </a:prstGeom>
            <a:noFill/>
            <a:ln w="38100" cap="rnd">
              <a:solidFill>
                <a:srgbClr val="666699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1" name="AutoShape 28"/>
            <p:cNvCxnSpPr>
              <a:cxnSpLocks noChangeShapeType="1"/>
              <a:stCxn id="81" idx="0"/>
              <a:endCxn id="76" idx="3"/>
            </p:cNvCxnSpPr>
            <p:nvPr/>
          </p:nvCxnSpPr>
          <p:spPr bwMode="auto">
            <a:xfrm rot="16200000" flipV="1">
              <a:off x="1989" y="1731"/>
              <a:ext cx="904" cy="944"/>
            </a:xfrm>
            <a:prstGeom prst="curvedConnector2">
              <a:avLst/>
            </a:prstGeom>
            <a:noFill/>
            <a:ln w="38100" cap="rnd">
              <a:solidFill>
                <a:srgbClr val="666699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2" name="AutoShape 31"/>
            <p:cNvCxnSpPr>
              <a:cxnSpLocks noChangeShapeType="1"/>
              <a:stCxn id="81" idx="0"/>
              <a:endCxn id="70" idx="1"/>
            </p:cNvCxnSpPr>
            <p:nvPr/>
          </p:nvCxnSpPr>
          <p:spPr bwMode="auto">
            <a:xfrm rot="5400000" flipH="1" flipV="1">
              <a:off x="3105" y="1760"/>
              <a:ext cx="703" cy="1088"/>
            </a:xfrm>
            <a:prstGeom prst="curvedConnector2">
              <a:avLst/>
            </a:prstGeom>
            <a:noFill/>
            <a:ln w="38100" cap="rnd">
              <a:solidFill>
                <a:srgbClr val="666699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3" name="AutoShape 35"/>
            <p:cNvCxnSpPr>
              <a:cxnSpLocks noChangeShapeType="1"/>
              <a:stCxn id="81" idx="0"/>
              <a:endCxn id="85" idx="1"/>
            </p:cNvCxnSpPr>
            <p:nvPr/>
          </p:nvCxnSpPr>
          <p:spPr bwMode="auto">
            <a:xfrm rot="5400000" flipH="1" flipV="1">
              <a:off x="2288" y="1837"/>
              <a:ext cx="1442" cy="194"/>
            </a:xfrm>
            <a:prstGeom prst="curvedConnector2">
              <a:avLst/>
            </a:prstGeom>
            <a:noFill/>
            <a:ln w="38100" cap="rnd">
              <a:solidFill>
                <a:srgbClr val="666699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94" name="AutoShape 36"/>
          <p:cNvSpPr>
            <a:spLocks noChangeArrowheads="1"/>
          </p:cNvSpPr>
          <p:nvPr/>
        </p:nvSpPr>
        <p:spPr bwMode="auto">
          <a:xfrm rot="533434">
            <a:off x="3851473" y="4039765"/>
            <a:ext cx="519112" cy="387350"/>
          </a:xfrm>
          <a:prstGeom prst="can">
            <a:avLst>
              <a:gd name="adj" fmla="val 16176"/>
            </a:avLst>
          </a:prstGeom>
          <a:gradFill rotWithShape="1">
            <a:gsLst>
              <a:gs pos="0">
                <a:schemeClr val="accent1">
                  <a:gamma/>
                  <a:shade val="69804"/>
                  <a:invGamma/>
                </a:schemeClr>
              </a:gs>
              <a:gs pos="50000">
                <a:schemeClr val="accent1">
                  <a:alpha val="49001"/>
                </a:schemeClr>
              </a:gs>
              <a:gs pos="100000">
                <a:schemeClr val="accent1">
                  <a:gamma/>
                  <a:shade val="69804"/>
                  <a:invGamma/>
                </a:schemeClr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6" name="Text Box 37"/>
          <p:cNvSpPr txBox="1">
            <a:spLocks noChangeArrowheads="1"/>
          </p:cNvSpPr>
          <p:nvPr/>
        </p:nvSpPr>
        <p:spPr bwMode="auto">
          <a:xfrm>
            <a:off x="4355975" y="4217118"/>
            <a:ext cx="116891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ja-JP" sz="1400" b="1" dirty="0" smtClean="0">
                <a:solidFill>
                  <a:prstClr val="black"/>
                </a:solidFill>
                <a:latin typeface="Arial" charset="0"/>
              </a:rPr>
              <a:t>10Mbps</a:t>
            </a:r>
            <a:r>
              <a:rPr lang="ja-JP" altLang="en-US" sz="1400" b="1" dirty="0" smtClean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en-US" altLang="ja-JP" sz="1400" b="1" dirty="0" smtClean="0">
                <a:solidFill>
                  <a:prstClr val="black"/>
                </a:solidFill>
                <a:latin typeface="Arial" charset="0"/>
              </a:rPr>
              <a:t>X 2</a:t>
            </a:r>
          </a:p>
        </p:txBody>
      </p:sp>
      <p:sp>
        <p:nvSpPr>
          <p:cNvPr id="100" name="AutoShape 34"/>
          <p:cNvSpPr>
            <a:spLocks noChangeArrowheads="1"/>
          </p:cNvSpPr>
          <p:nvPr/>
        </p:nvSpPr>
        <p:spPr bwMode="auto">
          <a:xfrm>
            <a:off x="2092090" y="2479252"/>
            <a:ext cx="974725" cy="39052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E2F0FF"/>
              </a:gs>
              <a:gs pos="100000">
                <a:srgbClr val="99CC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ja-JP" sz="1400" dirty="0" smtClean="0">
                <a:solidFill>
                  <a:srgbClr val="8064A2"/>
                </a:solidFill>
                <a:latin typeface="Impact" pitchFamily="34" charset="0"/>
              </a:rPr>
              <a:t>Offenbach</a:t>
            </a:r>
            <a:endParaRPr lang="en-US" altLang="ja-JP" sz="1400" dirty="0">
              <a:solidFill>
                <a:srgbClr val="8064A2"/>
              </a:solidFill>
              <a:latin typeface="Impact" pitchFamily="34" charset="0"/>
            </a:endParaRPr>
          </a:p>
        </p:txBody>
      </p:sp>
      <p:cxnSp>
        <p:nvCxnSpPr>
          <p:cNvPr id="101" name="AutoShape 28"/>
          <p:cNvCxnSpPr>
            <a:cxnSpLocks noChangeShapeType="1"/>
            <a:stCxn id="67" idx="0"/>
            <a:endCxn id="100" idx="3"/>
          </p:cNvCxnSpPr>
          <p:nvPr/>
        </p:nvCxnSpPr>
        <p:spPr bwMode="auto">
          <a:xfrm rot="16200000" flipV="1">
            <a:off x="2664601" y="3076729"/>
            <a:ext cx="1822450" cy="1018021"/>
          </a:xfrm>
          <a:prstGeom prst="curvedConnector2">
            <a:avLst/>
          </a:prstGeom>
          <a:noFill/>
          <a:ln w="38100" cap="rnd">
            <a:solidFill>
              <a:srgbClr val="666699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5" name="Cloud"/>
          <p:cNvSpPr>
            <a:spLocks noChangeAspect="1" noEditPoints="1" noChangeArrowheads="1"/>
          </p:cNvSpPr>
          <p:nvPr/>
        </p:nvSpPr>
        <p:spPr bwMode="auto">
          <a:xfrm>
            <a:off x="1580553" y="4439815"/>
            <a:ext cx="1560513" cy="981075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2977 w 21600"/>
              <a:gd name="T13" fmla="*/ 3262 h 21600"/>
              <a:gd name="T14" fmla="*/ 17087 w 21600"/>
              <a:gd name="T15" fmla="*/ 1733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gradFill rotWithShape="1">
            <a:gsLst>
              <a:gs pos="0">
                <a:srgbClr val="FFE8D2">
                  <a:alpha val="0"/>
                </a:srgbClr>
              </a:gs>
              <a:gs pos="83000">
                <a:srgbClr val="FFBE7D"/>
              </a:gs>
              <a:gs pos="100000">
                <a:srgbClr val="FFE8D2"/>
              </a:gs>
            </a:gsLst>
            <a:lin ang="5400000" scaled="1"/>
          </a:gradFill>
          <a:ln w="9525">
            <a:solidFill>
              <a:srgbClr val="000000">
                <a:alpha val="74000"/>
              </a:srgbClr>
            </a:solidFill>
            <a:miter lim="800000"/>
            <a:headEnd/>
            <a:tailEnd/>
          </a:ln>
        </p:spPr>
        <p:txBody>
          <a:bodyPr rIns="0" anchor="ctr" anchorCtr="1"/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ja-JP" sz="1200" b="1">
                <a:solidFill>
                  <a:prstClr val="black"/>
                </a:solidFill>
                <a:latin typeface="Arial" charset="0"/>
              </a:rPr>
              <a:t>MPLS network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ja-JP" sz="1200" b="1">
                <a:solidFill>
                  <a:prstClr val="black"/>
                </a:solidFill>
                <a:latin typeface="Arial" charset="0"/>
              </a:rPr>
              <a:t>(NTT)</a:t>
            </a:r>
          </a:p>
        </p:txBody>
      </p:sp>
      <p:cxnSp>
        <p:nvCxnSpPr>
          <p:cNvPr id="46" name="AutoShape 28"/>
          <p:cNvCxnSpPr>
            <a:cxnSpLocks noChangeShapeType="1"/>
            <a:stCxn id="81" idx="0"/>
            <a:endCxn id="44" idx="3"/>
          </p:cNvCxnSpPr>
          <p:nvPr/>
        </p:nvCxnSpPr>
        <p:spPr bwMode="auto">
          <a:xfrm rot="16200000" flipV="1">
            <a:off x="2724722" y="3195590"/>
            <a:ext cx="2412250" cy="377826"/>
          </a:xfrm>
          <a:prstGeom prst="curvedConnector2">
            <a:avLst/>
          </a:prstGeom>
          <a:noFill/>
          <a:ln w="38100" cap="rnd">
            <a:solidFill>
              <a:srgbClr val="666699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6" name="Cloud"/>
          <p:cNvSpPr>
            <a:spLocks noChangeAspect="1" noEditPoints="1" noChangeArrowheads="1"/>
          </p:cNvSpPr>
          <p:nvPr/>
        </p:nvSpPr>
        <p:spPr bwMode="auto">
          <a:xfrm>
            <a:off x="3400623" y="3097584"/>
            <a:ext cx="1654268" cy="982662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2977 w 21600"/>
              <a:gd name="T13" fmla="*/ 3262 h 21600"/>
              <a:gd name="T14" fmla="*/ 17087 w 21600"/>
              <a:gd name="T15" fmla="*/ 1733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gradFill rotWithShape="1">
            <a:gsLst>
              <a:gs pos="0">
                <a:srgbClr val="FFE8D2">
                  <a:alpha val="0"/>
                </a:srgbClr>
              </a:gs>
              <a:gs pos="95000">
                <a:srgbClr val="FFBE7D"/>
              </a:gs>
              <a:gs pos="100000">
                <a:srgbClr val="FFE8D2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Ins="0" anchor="ctr" anchorCtr="1"/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ja-JP" sz="1200" b="1" dirty="0" smtClean="0">
                <a:solidFill>
                  <a:prstClr val="black"/>
                </a:solidFill>
                <a:latin typeface="Arial" charset="0"/>
              </a:rPr>
              <a:t>RMDCN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ja-JP" sz="1200" b="1" dirty="0" smtClean="0">
                <a:solidFill>
                  <a:prstClr val="black"/>
                </a:solidFill>
                <a:latin typeface="Arial" charset="0"/>
              </a:rPr>
              <a:t>WIS</a:t>
            </a:r>
            <a:r>
              <a:rPr lang="ja-JP" altLang="en-US" sz="1200" b="1" dirty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en-US" altLang="ja-JP" sz="1200" b="1" dirty="0" smtClean="0">
                <a:solidFill>
                  <a:prstClr val="black"/>
                </a:solidFill>
                <a:latin typeface="Arial" charset="0"/>
              </a:rPr>
              <a:t>Core-net. (</a:t>
            </a:r>
            <a:r>
              <a:rPr lang="en-US" altLang="ja-JP" sz="1200" b="1" dirty="0" err="1" smtClean="0">
                <a:solidFill>
                  <a:prstClr val="black"/>
                </a:solidFill>
                <a:latin typeface="Arial" charset="0"/>
              </a:rPr>
              <a:t>Interoute</a:t>
            </a:r>
            <a:r>
              <a:rPr lang="en-US" altLang="ja-JP" sz="1200" b="1" dirty="0" smtClean="0">
                <a:solidFill>
                  <a:prstClr val="black"/>
                </a:solidFill>
                <a:latin typeface="Arial" charset="0"/>
              </a:rPr>
              <a:t>)</a:t>
            </a:r>
            <a:endParaRPr lang="en-US" altLang="ja-JP" sz="1200" b="1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4" name="AutoShape 19"/>
          <p:cNvSpPr>
            <a:spLocks noChangeArrowheads="1"/>
          </p:cNvSpPr>
          <p:nvPr/>
        </p:nvSpPr>
        <p:spPr bwMode="auto">
          <a:xfrm>
            <a:off x="2767209" y="1983115"/>
            <a:ext cx="974725" cy="39052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E2F0FF"/>
              </a:gs>
              <a:gs pos="100000">
                <a:srgbClr val="99CC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ja-JP" sz="1400" dirty="0" smtClean="0">
                <a:solidFill>
                  <a:srgbClr val="8064A2"/>
                </a:solidFill>
                <a:latin typeface="Impact" pitchFamily="34" charset="0"/>
              </a:rPr>
              <a:t>Toulouse</a:t>
            </a:r>
            <a:endParaRPr lang="en-US" altLang="ja-JP" sz="1400" dirty="0">
              <a:solidFill>
                <a:srgbClr val="8064A2"/>
              </a:solidFill>
              <a:latin typeface="Impact" pitchFamily="34" charset="0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6156522" y="6005090"/>
            <a:ext cx="9348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1400" dirty="0" smtClean="0">
                <a:solidFill>
                  <a:prstClr val="black"/>
                </a:solidFill>
                <a:latin typeface="Calibri"/>
              </a:rPr>
              <a:t>April</a:t>
            </a:r>
            <a:r>
              <a:rPr lang="ja-JP" altLang="en-US" sz="14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altLang="ja-JP" sz="1400" dirty="0" smtClean="0">
                <a:solidFill>
                  <a:prstClr val="black"/>
                </a:solidFill>
                <a:latin typeface="Calibri"/>
              </a:rPr>
              <a:t>2017</a:t>
            </a:r>
            <a:endParaRPr lang="ja-JP" altLang="en-US" sz="1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0" name="AutoShape 12"/>
          <p:cNvSpPr>
            <a:spLocks noChangeArrowheads="1"/>
          </p:cNvSpPr>
          <p:nvPr/>
        </p:nvSpPr>
        <p:spPr bwMode="auto">
          <a:xfrm>
            <a:off x="5233083" y="5633614"/>
            <a:ext cx="974725" cy="38893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E2F0FF"/>
              </a:gs>
              <a:gs pos="100000">
                <a:srgbClr val="99CC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ja-JP" sz="1400" dirty="0" smtClean="0">
                <a:solidFill>
                  <a:srgbClr val="8064A2"/>
                </a:solidFill>
                <a:latin typeface="Impact" pitchFamily="34" charset="0"/>
              </a:rPr>
              <a:t>Doha</a:t>
            </a:r>
            <a:endParaRPr lang="en-US" altLang="ja-JP" sz="1400" dirty="0">
              <a:solidFill>
                <a:srgbClr val="8064A2"/>
              </a:solidFill>
              <a:latin typeface="Impact" pitchFamily="34" charset="0"/>
            </a:endParaRPr>
          </a:p>
        </p:txBody>
      </p:sp>
      <p:cxnSp>
        <p:nvCxnSpPr>
          <p:cNvPr id="61" name="AutoShape 30"/>
          <p:cNvCxnSpPr>
            <a:cxnSpLocks noChangeShapeType="1"/>
            <a:stCxn id="60" idx="1"/>
            <a:endCxn id="81" idx="2"/>
          </p:cNvCxnSpPr>
          <p:nvPr/>
        </p:nvCxnSpPr>
        <p:spPr bwMode="auto">
          <a:xfrm rot="10800000">
            <a:off x="4119761" y="4957341"/>
            <a:ext cx="1113323" cy="870743"/>
          </a:xfrm>
          <a:prstGeom prst="curvedConnector2">
            <a:avLst/>
          </a:prstGeom>
          <a:noFill/>
          <a:ln w="38100" cap="rnd">
            <a:solidFill>
              <a:srgbClr val="666699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5" name="Text Box 26"/>
          <p:cNvSpPr txBox="1">
            <a:spLocks noChangeArrowheads="1"/>
          </p:cNvSpPr>
          <p:nvPr/>
        </p:nvSpPr>
        <p:spPr bwMode="auto">
          <a:xfrm>
            <a:off x="2555278" y="3597466"/>
            <a:ext cx="75693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ja-JP" sz="1200" b="1" dirty="0" smtClean="0">
                <a:solidFill>
                  <a:prstClr val="black"/>
                </a:solidFill>
                <a:latin typeface="Arial" charset="0"/>
              </a:rPr>
              <a:t>50Mbps</a:t>
            </a:r>
            <a:endParaRPr lang="en-US" altLang="ja-JP" sz="1200" b="1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7" name="Text Box 26"/>
          <p:cNvSpPr txBox="1">
            <a:spLocks noChangeArrowheads="1"/>
          </p:cNvSpPr>
          <p:nvPr/>
        </p:nvSpPr>
        <p:spPr bwMode="auto">
          <a:xfrm>
            <a:off x="2600372" y="3213469"/>
            <a:ext cx="6667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ja-JP" sz="1200" b="1" dirty="0" smtClean="0">
                <a:solidFill>
                  <a:prstClr val="black"/>
                </a:solidFill>
                <a:latin typeface="Arial" charset="0"/>
              </a:rPr>
              <a:t>4Mbps</a:t>
            </a:r>
            <a:endParaRPr lang="en-US" altLang="ja-JP" sz="1200" b="1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8" name="Text Box 26"/>
          <p:cNvSpPr txBox="1">
            <a:spLocks noChangeArrowheads="1"/>
          </p:cNvSpPr>
          <p:nvPr/>
        </p:nvSpPr>
        <p:spPr bwMode="auto">
          <a:xfrm>
            <a:off x="2925959" y="2823206"/>
            <a:ext cx="75693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ja-JP" sz="1200" b="1" dirty="0" smtClean="0">
                <a:solidFill>
                  <a:prstClr val="black"/>
                </a:solidFill>
                <a:latin typeface="Arial" charset="0"/>
              </a:rPr>
              <a:t>50Mbps</a:t>
            </a:r>
            <a:endParaRPr lang="en-US" altLang="ja-JP" sz="1200" b="1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9" name="Text Box 26"/>
          <p:cNvSpPr txBox="1">
            <a:spLocks noChangeArrowheads="1"/>
          </p:cNvSpPr>
          <p:nvPr/>
        </p:nvSpPr>
        <p:spPr bwMode="auto">
          <a:xfrm>
            <a:off x="3173909" y="2407474"/>
            <a:ext cx="75693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ja-JP" sz="1200" b="1" dirty="0" smtClean="0">
                <a:solidFill>
                  <a:prstClr val="black"/>
                </a:solidFill>
                <a:latin typeface="Arial" charset="0"/>
              </a:rPr>
              <a:t>50Mbps</a:t>
            </a:r>
            <a:endParaRPr lang="en-US" altLang="ja-JP" sz="1200" b="1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50" name="Text Box 26"/>
          <p:cNvSpPr txBox="1">
            <a:spLocks noChangeArrowheads="1"/>
          </p:cNvSpPr>
          <p:nvPr/>
        </p:nvSpPr>
        <p:spPr bwMode="auto">
          <a:xfrm>
            <a:off x="4297953" y="2536014"/>
            <a:ext cx="75693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ja-JP" sz="1200" b="1" dirty="0" smtClean="0">
                <a:solidFill>
                  <a:prstClr val="black"/>
                </a:solidFill>
                <a:latin typeface="Arial" charset="0"/>
              </a:rPr>
              <a:t>20Mbps</a:t>
            </a:r>
            <a:endParaRPr lang="en-US" altLang="ja-JP" sz="1200" b="1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51" name="Text Box 26"/>
          <p:cNvSpPr txBox="1">
            <a:spLocks noChangeArrowheads="1"/>
          </p:cNvSpPr>
          <p:nvPr/>
        </p:nvSpPr>
        <p:spPr bwMode="auto">
          <a:xfrm>
            <a:off x="4948734" y="2674513"/>
            <a:ext cx="75693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ja-JP" sz="1200" b="1" dirty="0" smtClean="0">
                <a:solidFill>
                  <a:prstClr val="black"/>
                </a:solidFill>
                <a:latin typeface="Arial" charset="0"/>
              </a:rPr>
              <a:t>16Mbps</a:t>
            </a:r>
            <a:endParaRPr lang="en-US" altLang="ja-JP" sz="1200" b="1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52" name="Text Box 26"/>
          <p:cNvSpPr txBox="1">
            <a:spLocks noChangeArrowheads="1"/>
          </p:cNvSpPr>
          <p:nvPr/>
        </p:nvSpPr>
        <p:spPr bwMode="auto">
          <a:xfrm>
            <a:off x="5091010" y="3140755"/>
            <a:ext cx="67197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ja-JP" sz="1200" b="1" dirty="0" smtClean="0">
                <a:solidFill>
                  <a:prstClr val="black"/>
                </a:solidFill>
                <a:latin typeface="Arial" charset="0"/>
              </a:rPr>
              <a:t>4Mbps</a:t>
            </a:r>
            <a:endParaRPr lang="en-US" altLang="ja-JP" sz="1200" b="1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53" name="Text Box 26"/>
          <p:cNvSpPr txBox="1">
            <a:spLocks noChangeArrowheads="1"/>
          </p:cNvSpPr>
          <p:nvPr/>
        </p:nvSpPr>
        <p:spPr bwMode="auto">
          <a:xfrm>
            <a:off x="5173935" y="3855102"/>
            <a:ext cx="67197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ja-JP" sz="1200" b="1" dirty="0">
                <a:solidFill>
                  <a:prstClr val="black"/>
                </a:solidFill>
                <a:latin typeface="Arial" charset="0"/>
              </a:rPr>
              <a:t>4</a:t>
            </a:r>
            <a:r>
              <a:rPr lang="en-US" altLang="ja-JP" sz="1200" b="1" dirty="0" smtClean="0">
                <a:solidFill>
                  <a:prstClr val="black"/>
                </a:solidFill>
                <a:latin typeface="Arial" charset="0"/>
              </a:rPr>
              <a:t>Mbps</a:t>
            </a:r>
            <a:endParaRPr lang="en-US" altLang="ja-JP" sz="1200" b="1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54" name="Text Box 26"/>
          <p:cNvSpPr txBox="1">
            <a:spLocks noChangeArrowheads="1"/>
          </p:cNvSpPr>
          <p:nvPr/>
        </p:nvSpPr>
        <p:spPr bwMode="auto">
          <a:xfrm>
            <a:off x="2620216" y="5553448"/>
            <a:ext cx="73930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ja-JP" sz="1200" b="1" dirty="0" smtClean="0">
                <a:solidFill>
                  <a:prstClr val="black"/>
                </a:solidFill>
                <a:latin typeface="Arial" charset="0"/>
              </a:rPr>
              <a:t>64Kbps</a:t>
            </a:r>
            <a:endParaRPr lang="en-US" altLang="ja-JP" sz="1200" b="1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55" name="Text Box 26"/>
          <p:cNvSpPr txBox="1">
            <a:spLocks noChangeArrowheads="1"/>
          </p:cNvSpPr>
          <p:nvPr/>
        </p:nvSpPr>
        <p:spPr bwMode="auto">
          <a:xfrm>
            <a:off x="1873447" y="5633614"/>
            <a:ext cx="6667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ja-JP" sz="1200" b="1" dirty="0" smtClean="0">
                <a:solidFill>
                  <a:prstClr val="black"/>
                </a:solidFill>
                <a:latin typeface="Arial" charset="0"/>
              </a:rPr>
              <a:t>1Mbps</a:t>
            </a:r>
            <a:endParaRPr lang="en-US" altLang="ja-JP" sz="1200" b="1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56" name="Text Box 26"/>
          <p:cNvSpPr txBox="1">
            <a:spLocks noChangeArrowheads="1"/>
          </p:cNvSpPr>
          <p:nvPr/>
        </p:nvSpPr>
        <p:spPr bwMode="auto">
          <a:xfrm>
            <a:off x="632022" y="4933527"/>
            <a:ext cx="82426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ja-JP" sz="1200" b="1" dirty="0" smtClean="0">
                <a:solidFill>
                  <a:prstClr val="black"/>
                </a:solidFill>
                <a:latin typeface="Arial" charset="0"/>
              </a:rPr>
              <a:t>128Kbps</a:t>
            </a:r>
            <a:endParaRPr lang="en-US" altLang="ja-JP" sz="1200" b="1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7127905" y="3724675"/>
            <a:ext cx="205260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dirty="0">
                <a:solidFill>
                  <a:prstClr val="black"/>
                </a:solidFill>
                <a:latin typeface="Calibri"/>
              </a:rPr>
              <a:t>M</a:t>
            </a:r>
            <a:r>
              <a:rPr lang="en-US" altLang="ja-JP" dirty="0" smtClean="0">
                <a:solidFill>
                  <a:prstClr val="black"/>
                </a:solidFill>
                <a:latin typeface="Calibri"/>
              </a:rPr>
              <a:t>igrated from leased line to WIS core-network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altLang="ja-JP" dirty="0" smtClean="0">
              <a:solidFill>
                <a:prstClr val="black"/>
              </a:solidFill>
              <a:latin typeface="Calibri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dirty="0" smtClean="0">
                <a:solidFill>
                  <a:prstClr val="black"/>
                </a:solidFill>
                <a:latin typeface="Calibri"/>
              </a:rPr>
              <a:t>Bandwidth: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dirty="0" smtClean="0">
                <a:solidFill>
                  <a:prstClr val="black"/>
                </a:solidFill>
                <a:latin typeface="Calibri"/>
              </a:rPr>
              <a:t>128Kbps to 4Mbps</a:t>
            </a:r>
            <a:endParaRPr lang="ja-JP" alt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2887857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Daily Volume </a:t>
            </a:r>
            <a:r>
              <a:rPr lang="en-US" altLang="ja-JP" sz="2800" dirty="0" smtClean="0"/>
              <a:t>(WIS core-network)</a:t>
            </a:r>
            <a:endParaRPr kumimoji="1" lang="ja-JP" altLang="en-US" sz="28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79512" y="1628800"/>
            <a:ext cx="3898776" cy="4896544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kumimoji="1" lang="en-US" altLang="ja-JP" sz="2800" dirty="0" smtClean="0"/>
              <a:t>GISC Tokyo connects to GISCs over the WIS core-network(RMDCN)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altLang="ja-JP" sz="2400" dirty="0" smtClean="0"/>
              <a:t>Washington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kumimoji="1" lang="en-US" altLang="ja-JP" sz="2400" dirty="0" smtClean="0"/>
              <a:t>Melbourne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altLang="ja-JP" sz="2400" dirty="0" smtClean="0"/>
              <a:t>Exeter</a:t>
            </a:r>
            <a:endParaRPr kumimoji="1" lang="en-US" altLang="ja-JP" sz="2400" dirty="0" smtClean="0"/>
          </a:p>
          <a:p>
            <a:pPr lvl="1">
              <a:buFont typeface="Wingdings" panose="05000000000000000000" pitchFamily="2" charset="2"/>
              <a:buChar char="ü"/>
            </a:pPr>
            <a:r>
              <a:rPr lang="en-US" altLang="ja-JP" sz="2400" dirty="0" smtClean="0"/>
              <a:t>Beijing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kumimoji="1" lang="en-US" altLang="ja-JP" sz="2400" dirty="0" smtClean="0"/>
              <a:t>Seoul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altLang="ja-JP" sz="2400" dirty="0" smtClean="0"/>
              <a:t>New Delhi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kumimoji="1" lang="en-US" altLang="ja-JP" sz="2400" dirty="0" smtClean="0"/>
              <a:t>Toulouse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kumimoji="1" lang="en-US" altLang="ja-JP" sz="2400" dirty="0" smtClean="0"/>
              <a:t>Offenbach</a:t>
            </a:r>
            <a:endParaRPr kumimoji="1" lang="ja-JP" altLang="en-US" sz="2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447378"/>
            <a:ext cx="4524375" cy="493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47749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Daily Volume </a:t>
            </a:r>
            <a:r>
              <a:rPr lang="en-US" altLang="ja-JP" sz="2800" dirty="0" smtClean="0"/>
              <a:t>(NTT MPLS network)</a:t>
            </a:r>
            <a:endParaRPr kumimoji="1" lang="ja-JP" altLang="en-US" sz="28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79512" y="1651371"/>
            <a:ext cx="4104456" cy="4525963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altLang="ja-JP" sz="2800" dirty="0" smtClean="0"/>
              <a:t>GISC Tokyo </a:t>
            </a:r>
            <a:r>
              <a:rPr lang="en-US" altLang="ja-JP" sz="2800" dirty="0"/>
              <a:t>connects to </a:t>
            </a:r>
            <a:r>
              <a:rPr lang="en-US" altLang="ja-JP" sz="2800" dirty="0" smtClean="0"/>
              <a:t>SE-ASIA counties over the NTT MPLS network</a:t>
            </a:r>
          </a:p>
          <a:p>
            <a:pPr lvl="1">
              <a:buFont typeface="Wingdings" panose="05000000000000000000" pitchFamily="2" charset="2"/>
              <a:buChar char="ü"/>
            </a:pPr>
            <a:endParaRPr kumimoji="1" lang="en-US" altLang="ja-JP" sz="2400" dirty="0" smtClean="0"/>
          </a:p>
          <a:p>
            <a:pPr lvl="1">
              <a:buFont typeface="Wingdings" panose="05000000000000000000" pitchFamily="2" charset="2"/>
              <a:buChar char="ü"/>
            </a:pPr>
            <a:r>
              <a:rPr kumimoji="1" lang="en-US" altLang="ja-JP" sz="2400" dirty="0" smtClean="0"/>
              <a:t>Hong Kong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altLang="ja-JP" sz="2400" dirty="0" smtClean="0"/>
              <a:t>Bangkok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kumimoji="1" lang="en-US" altLang="ja-JP" sz="2400" dirty="0"/>
              <a:t>Manila</a:t>
            </a:r>
            <a:endParaRPr kumimoji="1" lang="ja-JP" altLang="en-US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447378"/>
            <a:ext cx="4524375" cy="493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540510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Satellite Data Exchange </a:t>
            </a:r>
            <a:r>
              <a:rPr lang="en-US" altLang="ja-JP" dirty="0" smtClean="0"/>
              <a:t>(1)</a:t>
            </a:r>
            <a:br>
              <a:rPr lang="en-US" altLang="ja-JP" dirty="0" smtClean="0"/>
            </a:br>
            <a:r>
              <a:rPr lang="en-US" altLang="ja-JP" sz="1600" dirty="0" smtClean="0"/>
              <a:t>APSDEU14</a:t>
            </a:r>
            <a:r>
              <a:rPr lang="ja-JP" altLang="en-US" sz="1600" dirty="0" smtClean="0"/>
              <a:t> </a:t>
            </a:r>
            <a:r>
              <a:rPr lang="en-US" altLang="ja-JP" sz="1600" dirty="0"/>
              <a:t>to </a:t>
            </a:r>
            <a:r>
              <a:rPr lang="en-US" altLang="ja-JP" sz="1600" dirty="0" smtClean="0"/>
              <a:t>GODEX-NWP1</a:t>
            </a:r>
            <a:endParaRPr kumimoji="1" lang="ja-JP" altLang="en-US" sz="16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97152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ja-JP" sz="3600" dirty="0" err="1"/>
              <a:t>Metop</a:t>
            </a:r>
            <a:r>
              <a:rPr lang="en-US" altLang="ja-JP" sz="3600" dirty="0"/>
              <a:t>-B/ATOVS </a:t>
            </a:r>
            <a:r>
              <a:rPr lang="en-US" altLang="ja-JP" sz="2000" dirty="0" smtClean="0"/>
              <a:t>(</a:t>
            </a:r>
            <a:r>
              <a:rPr lang="en-US" altLang="ja-JP" sz="2000" dirty="0"/>
              <a:t>received at Syowa Station, </a:t>
            </a:r>
            <a:r>
              <a:rPr lang="en-US" altLang="ja-JP" sz="2000" dirty="0" smtClean="0"/>
              <a:t>Antarctica)</a:t>
            </a:r>
            <a:endParaRPr lang="en-US" altLang="ja-JP" sz="2800" dirty="0"/>
          </a:p>
          <a:p>
            <a:pPr marL="714375">
              <a:lnSpc>
                <a:spcPct val="80000"/>
              </a:lnSpc>
            </a:pPr>
            <a:r>
              <a:rPr lang="en-US" altLang="ja-JP" sz="2800" u="sng" dirty="0" smtClean="0"/>
              <a:t>3 </a:t>
            </a:r>
            <a:r>
              <a:rPr lang="en-US" altLang="ja-JP" sz="2800" u="sng" dirty="0"/>
              <a:t>August </a:t>
            </a:r>
            <a:r>
              <a:rPr lang="en-US" altLang="ja-JP" sz="2800" u="sng" dirty="0" smtClean="0"/>
              <a:t>2016</a:t>
            </a:r>
            <a:endParaRPr lang="en-US" altLang="ja-JP" u="sng" dirty="0" smtClean="0"/>
          </a:p>
          <a:p>
            <a:pPr marL="1257300" lvl="2" indent="-361950">
              <a:lnSpc>
                <a:spcPct val="80000"/>
              </a:lnSpc>
              <a:buNone/>
            </a:pPr>
            <a:r>
              <a:rPr lang="en-US" altLang="ja-JP" dirty="0" smtClean="0"/>
              <a:t>To </a:t>
            </a:r>
            <a:r>
              <a:rPr lang="en-US" altLang="ja-JP" dirty="0"/>
              <a:t>Beijing, Exeter, Hong Kong, Melbourne, New Delhi, </a:t>
            </a:r>
            <a:r>
              <a:rPr lang="en-US" altLang="ja-JP" dirty="0" smtClean="0"/>
              <a:t>Seoul, Washington</a:t>
            </a:r>
            <a:r>
              <a:rPr lang="en-US" altLang="ja-JP" dirty="0"/>
              <a:t>, Toulouse, </a:t>
            </a:r>
            <a:r>
              <a:rPr lang="en-US" altLang="ja-JP" dirty="0" smtClean="0"/>
              <a:t>Offenbach and Doha</a:t>
            </a:r>
          </a:p>
          <a:p>
            <a:pPr marL="1257300" lvl="2" indent="-361950">
              <a:lnSpc>
                <a:spcPct val="80000"/>
              </a:lnSpc>
              <a:buNone/>
            </a:pPr>
            <a:endParaRPr lang="en-US" altLang="ja-JP" sz="1600" dirty="0" smtClean="0"/>
          </a:p>
          <a:p>
            <a:pPr marL="390525" lvl="1" indent="-34290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altLang="ja-JP" sz="3600" dirty="0"/>
              <a:t>EUMETSAT SEVRI radiance data </a:t>
            </a:r>
          </a:p>
          <a:p>
            <a:pPr marL="714375" lvl="1" indent="-34290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altLang="ja-JP" u="sng" dirty="0" smtClean="0"/>
              <a:t>7 </a:t>
            </a:r>
            <a:r>
              <a:rPr lang="en-US" altLang="ja-JP" u="sng" dirty="0"/>
              <a:t>September 2016</a:t>
            </a:r>
            <a:r>
              <a:rPr lang="en-US" altLang="ja-JP" dirty="0"/>
              <a:t>:</a:t>
            </a:r>
          </a:p>
          <a:p>
            <a:pPr marL="895350" lvl="2" indent="0">
              <a:lnSpc>
                <a:spcPct val="80000"/>
              </a:lnSpc>
              <a:buNone/>
            </a:pPr>
            <a:r>
              <a:rPr lang="en-US" altLang="ja-JP" dirty="0" smtClean="0"/>
              <a:t>To </a:t>
            </a:r>
            <a:r>
              <a:rPr lang="en-US" altLang="ja-JP" dirty="0"/>
              <a:t>New </a:t>
            </a:r>
            <a:r>
              <a:rPr lang="en-US" altLang="ja-JP" dirty="0" smtClean="0"/>
              <a:t>Delhi</a:t>
            </a:r>
          </a:p>
          <a:p>
            <a:pPr marL="895350" lvl="2" indent="0">
              <a:lnSpc>
                <a:spcPct val="80000"/>
              </a:lnSpc>
              <a:buNone/>
            </a:pPr>
            <a:endParaRPr lang="en-US" altLang="ja-JP" sz="1600" dirty="0" smtClean="0"/>
          </a:p>
          <a:p>
            <a:pPr marL="390525" lvl="1" indent="-34290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altLang="ja-JP" sz="3600" dirty="0"/>
              <a:t>COSMIC </a:t>
            </a:r>
            <a:r>
              <a:rPr lang="en-US" altLang="ja-JP" sz="3600" dirty="0" smtClean="0"/>
              <a:t>data</a:t>
            </a:r>
          </a:p>
          <a:p>
            <a:pPr marL="714375" lvl="1" indent="-352425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altLang="ja-JP" u="sng" dirty="0" smtClean="0"/>
              <a:t>16 </a:t>
            </a:r>
            <a:r>
              <a:rPr lang="en-US" altLang="ja-JP" u="sng" dirty="0"/>
              <a:t>November 2016</a:t>
            </a:r>
          </a:p>
          <a:p>
            <a:pPr marL="895350" lvl="1" indent="0">
              <a:lnSpc>
                <a:spcPct val="80000"/>
              </a:lnSpc>
              <a:buNone/>
            </a:pPr>
            <a:r>
              <a:rPr lang="en-US" altLang="ja-JP" sz="2400" dirty="0" smtClean="0"/>
              <a:t>To </a:t>
            </a:r>
            <a:r>
              <a:rPr lang="en-US" altLang="ja-JP" sz="2400" dirty="0"/>
              <a:t>Hong Kong</a:t>
            </a:r>
          </a:p>
          <a:p>
            <a:pPr marL="447675" lvl="2" indent="0">
              <a:lnSpc>
                <a:spcPct val="80000"/>
              </a:lnSpc>
              <a:buNone/>
            </a:pPr>
            <a:endParaRPr lang="en-US" altLang="ja-JP" sz="3600" dirty="0"/>
          </a:p>
        </p:txBody>
      </p:sp>
    </p:spTree>
    <p:extLst>
      <p:ext uri="{BB962C8B-B14F-4D97-AF65-F5344CB8AC3E}">
        <p14:creationId xmlns:p14="http://schemas.microsoft.com/office/powerpoint/2010/main" val="108445804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42863" y="404664"/>
            <a:ext cx="8964612" cy="61928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graphicFrame>
        <p:nvGraphicFramePr>
          <p:cNvPr id="55349" name="Group 5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58263393"/>
              </p:ext>
            </p:extLst>
          </p:nvPr>
        </p:nvGraphicFramePr>
        <p:xfrm>
          <a:off x="50800" y="404664"/>
          <a:ext cx="8953500" cy="6170614"/>
        </p:xfrm>
        <a:graphic>
          <a:graphicData uri="http://schemas.openxmlformats.org/drawingml/2006/table">
            <a:tbl>
              <a:tblPr/>
              <a:tblGrid>
                <a:gridCol w="792090"/>
                <a:gridCol w="1512173"/>
                <a:gridCol w="1483407"/>
                <a:gridCol w="1598088"/>
                <a:gridCol w="2016230"/>
                <a:gridCol w="1551512"/>
              </a:tblGrid>
              <a:tr h="50814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ＭＳ Ｐゴシック" charset="-128"/>
                      </a:endParaRPr>
                    </a:p>
                  </a:txBody>
                  <a:tcPr marL="85657" marR="85657" marT="45728" marB="457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ＭＳ Ｐゴシック" charset="-128"/>
                        </a:rPr>
                        <a:t>In Operation</a:t>
                      </a:r>
                    </a:p>
                  </a:txBody>
                  <a:tcPr marL="84309" marR="84309" marT="46808" marB="468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ＭＳ Ｐゴシック" charset="-128"/>
                      </a:endParaRPr>
                    </a:p>
                  </a:txBody>
                  <a:tcPr marL="84309" marR="84309" marT="46808" marB="468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ＭＳ Ｐゴシック" charset="-128"/>
                      </a:endParaRPr>
                    </a:p>
                  </a:txBody>
                  <a:tcPr marL="84309" marR="84309" marT="46808" marB="468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ＭＳ Ｐゴシック" charset="-128"/>
                      </a:endParaRPr>
                    </a:p>
                  </a:txBody>
                  <a:tcPr marL="84309" marR="84309" marT="46808" marB="468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ＭＳ Ｐゴシック" charset="-128"/>
                        </a:rPr>
                        <a:t>In Test Operation</a:t>
                      </a:r>
                    </a:p>
                  </a:txBody>
                  <a:tcPr marL="84309" marR="84309" marT="46808" marB="468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4134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ＭＳ Ｐゴシック" charset="-128"/>
                      </a:endParaRPr>
                    </a:p>
                  </a:txBody>
                  <a:tcPr marL="85657" marR="85657" marT="45728" marB="457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charset="-128"/>
                        </a:rPr>
                        <a:t>Global Spectral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charset="-128"/>
                        </a:rPr>
                        <a:t>Model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ＭＳ Ｐゴシック" charset="-128"/>
                        </a:rPr>
                        <a:t>GSM</a:t>
                      </a:r>
                    </a:p>
                  </a:txBody>
                  <a:tcPr marL="84309" marR="84309" marT="46808" marB="468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charset="-128"/>
                        </a:rPr>
                        <a:t>Meso</a:t>
                      </a: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charset="-128"/>
                        </a:rPr>
                        <a:t>-Scale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charset="-128"/>
                        </a:rPr>
                        <a:t>Model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ＭＳ Ｐゴシック" charset="-128"/>
                        </a:rPr>
                        <a:t>MSM</a:t>
                      </a:r>
                      <a:endParaRPr kumimoji="1" lang="en-US" altLang="ja-JP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ＭＳ Ｐゴシック" charset="-128"/>
                      </a:endParaRPr>
                    </a:p>
                  </a:txBody>
                  <a:tcPr marL="84309" marR="84309" marT="46808" marB="468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charset="-128"/>
                        </a:rPr>
                        <a:t>Local Forecast Model </a:t>
                      </a: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ＭＳ Ｐゴシック" charset="-128"/>
                        </a:rPr>
                        <a:t>LFM</a:t>
                      </a:r>
                      <a:endParaRPr kumimoji="1" lang="en-US" altLang="ja-JP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ＭＳ Ｐゴシック" charset="-128"/>
                      </a:endParaRPr>
                    </a:p>
                  </a:txBody>
                  <a:tcPr marL="84309" marR="84309" marT="46808" marB="468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charset="-128"/>
                        </a:rPr>
                        <a:t>Global Ensemble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ＭＳ Ｐゴシック" charset="-128"/>
                        </a:rPr>
                        <a:t>GEPS</a:t>
                      </a:r>
                      <a:endParaRPr kumimoji="1" lang="en-US" altLang="ja-JP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ＭＳ Ｐゴシック" charset="-128"/>
                      </a:endParaRPr>
                    </a:p>
                  </a:txBody>
                  <a:tcPr marL="84309" marR="84309" marT="46808" marB="468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charset="-128"/>
                        </a:rPr>
                        <a:t>Meso</a:t>
                      </a: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charset="-128"/>
                        </a:rPr>
                        <a:t>-scale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charset="-128"/>
                        </a:rPr>
                        <a:t>Ensemble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ＭＳ Ｐゴシック" charset="-128"/>
                        </a:rPr>
                        <a:t>MEPS</a:t>
                      </a:r>
                    </a:p>
                  </a:txBody>
                  <a:tcPr marL="84309" marR="84309" marT="46808" marB="468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83298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charset="-128"/>
                        </a:rPr>
                        <a:t>objectives</a:t>
                      </a:r>
                    </a:p>
                  </a:txBody>
                  <a:tcPr marL="0" marR="0"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charset="-128"/>
                        </a:rPr>
                        <a:t>Short- and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charset="-128"/>
                        </a:rPr>
                        <a:t>Medium-range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charset="-128"/>
                        </a:rPr>
                        <a:t>forecast</a:t>
                      </a:r>
                    </a:p>
                  </a:txBody>
                  <a:tcPr marL="84309" marR="84309" marT="46808" marB="468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charset="-128"/>
                        </a:rPr>
                        <a:t>Disaster reduction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charset="-128"/>
                        </a:rPr>
                        <a:t>Aviation forecast</a:t>
                      </a:r>
                    </a:p>
                  </a:txBody>
                  <a:tcPr marL="84309" marR="84309" marT="46808" marB="468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charset="-128"/>
                        </a:rPr>
                        <a:t>Aviation forecast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charset="-128"/>
                        </a:rPr>
                        <a:t>Disaster reduction</a:t>
                      </a:r>
                    </a:p>
                  </a:txBody>
                  <a:tcPr marL="84309" marR="84309" marT="46808" marB="468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charset="-128"/>
                        </a:rPr>
                        <a:t>One-week forecast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charset="-128"/>
                        </a:rPr>
                        <a:t>Typhoon forecast</a:t>
                      </a:r>
                    </a:p>
                  </a:txBody>
                  <a:tcPr marL="84309" marR="84309" marT="46808" marB="468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charset="-128"/>
                        </a:rPr>
                        <a:t>Uncertainty and probabilistic information of MSM</a:t>
                      </a:r>
                    </a:p>
                  </a:txBody>
                  <a:tcPr marL="84309" marR="84309" marT="46808" marB="468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9142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charset="-128"/>
                        </a:rPr>
                        <a:t>Forecast domain</a:t>
                      </a:r>
                    </a:p>
                  </a:txBody>
                  <a:tcPr marL="0" marR="0"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charset="-128"/>
                        </a:rPr>
                        <a:t>Global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ＭＳ Ｐゴシック" charset="-128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ＭＳ Ｐゴシック" charset="-128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ＭＳ Ｐゴシック" charset="-128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ＭＳ Ｐゴシック" charset="-128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ＭＳ Ｐゴシック" charset="-128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ＭＳ Ｐゴシック" charset="-128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ＭＳ Ｐゴシック" charset="-128"/>
                      </a:endParaRPr>
                    </a:p>
                  </a:txBody>
                  <a:tcPr marL="84309" marR="84309" marT="46808" marB="468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charset="-128"/>
                        </a:rPr>
                        <a:t>Japan and its surroundings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charset="-128"/>
                        </a:rPr>
                        <a:t>(4080km x 3300km)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ＭＳ Ｐゴシック" charset="-128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ＭＳ Ｐゴシック" charset="-128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ＭＳ Ｐゴシック" charset="-128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ＭＳ Ｐゴシック" charset="-128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ＭＳ Ｐゴシック" charset="-128"/>
                      </a:endParaRPr>
                    </a:p>
                  </a:txBody>
                  <a:tcPr marL="84309" marR="84309" marT="46808" marB="468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charset="-128"/>
                        </a:rPr>
                        <a:t>Japan and its surroundings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charset="-128"/>
                        </a:rPr>
                        <a:t>(3160km x 2600km)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ＭＳ Ｐゴシック" charset="-128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ＭＳ Ｐゴシック" charset="-128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ＭＳ Ｐゴシック" charset="-128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ＭＳ Ｐゴシック" charset="-128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ＭＳ Ｐゴシック" charset="-128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ＭＳ Ｐゴシック" charset="-128"/>
                      </a:endParaRPr>
                    </a:p>
                  </a:txBody>
                  <a:tcPr marL="84309" marR="84309" marT="46808" marB="468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charset="-128"/>
                        </a:rPr>
                        <a:t>Global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ＭＳ Ｐゴシック" charset="-128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ＭＳ Ｐゴシック" charset="-128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ＭＳ Ｐゴシック" charset="-128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ＭＳ Ｐゴシック" charset="-128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ＭＳ Ｐゴシック" charset="-128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ＭＳ Ｐゴシック" charset="-128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ＭＳ Ｐゴシック" charset="-128"/>
                      </a:endParaRPr>
                    </a:p>
                  </a:txBody>
                  <a:tcPr marL="84309" marR="84309" marT="46808" marB="468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charset="-128"/>
                        </a:rPr>
                        <a:t>Japan and its surroundings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charset="-128"/>
                        </a:rPr>
                        <a:t>(4080km x 3300km)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ＭＳ Ｐゴシック" charset="-128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ＭＳ Ｐゴシック" charset="-128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ＭＳ Ｐゴシック" charset="-128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ＭＳ Ｐゴシック" charset="-128"/>
                      </a:endParaRPr>
                    </a:p>
                  </a:txBody>
                  <a:tcPr marL="84309" marR="84309" marT="46808" marB="468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364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charset="-128"/>
                        </a:rPr>
                        <a:t>Horizontal resolution</a:t>
                      </a:r>
                    </a:p>
                  </a:txBody>
                  <a:tcPr marL="0" marR="0"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charset="-128"/>
                        </a:rPr>
                        <a:t>TL959(0.1875 </a:t>
                      </a:r>
                      <a:r>
                        <a:rPr kumimoji="1" lang="en-US" altLang="ja-JP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charset="-128"/>
                        </a:rPr>
                        <a:t>deg</a:t>
                      </a: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charset="-128"/>
                        </a:rPr>
                        <a:t>)</a:t>
                      </a:r>
                    </a:p>
                  </a:txBody>
                  <a:tcPr marL="84309" marR="84309" marT="46808" marB="468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charset="-128"/>
                        </a:rPr>
                        <a:t>5km</a:t>
                      </a:r>
                    </a:p>
                  </a:txBody>
                  <a:tcPr marL="84309" marR="84309" marT="46808" marB="468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charset="-128"/>
                        </a:rPr>
                        <a:t>2km</a:t>
                      </a:r>
                    </a:p>
                  </a:txBody>
                  <a:tcPr marL="84309" marR="84309" marT="46808" marB="468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charset="-128"/>
                        </a:rPr>
                        <a:t>TL479(0.375 </a:t>
                      </a:r>
                      <a:r>
                        <a:rPr kumimoji="1" lang="en-US" altLang="ja-JP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charset="-128"/>
                        </a:rPr>
                        <a:t>deg</a:t>
                      </a: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charset="-128"/>
                        </a:rPr>
                        <a:t>)</a:t>
                      </a:r>
                    </a:p>
                  </a:txBody>
                  <a:tcPr marL="84309" marR="84309" marT="46808" marB="468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charset="-128"/>
                        </a:rPr>
                        <a:t>5km</a:t>
                      </a:r>
                    </a:p>
                  </a:txBody>
                  <a:tcPr marL="84309" marR="84309" marT="46808" marB="468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10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charset="-128"/>
                        </a:rPr>
                        <a:t>Vertical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charset="-128"/>
                        </a:rPr>
                        <a:t>levels / Top</a:t>
                      </a:r>
                    </a:p>
                  </a:txBody>
                  <a:tcPr marL="0" marR="0"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charset="-128"/>
                        </a:rPr>
                        <a:t>100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charset="-128"/>
                        </a:rPr>
                        <a:t>0.01 </a:t>
                      </a:r>
                      <a:r>
                        <a:rPr kumimoji="1" lang="en-US" altLang="ja-JP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charset="-128"/>
                        </a:rPr>
                        <a:t>hPa</a:t>
                      </a:r>
                      <a:endParaRPr kumimoji="1" lang="en-US" altLang="ja-JP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ＭＳ Ｐゴシック" charset="-128"/>
                      </a:endParaRPr>
                    </a:p>
                  </a:txBody>
                  <a:tcPr marL="84309" marR="84309" marT="46808" marB="468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charset="-128"/>
                        </a:rPr>
                        <a:t>48+2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charset="-128"/>
                        </a:rPr>
                        <a:t>21.8km</a:t>
                      </a:r>
                    </a:p>
                  </a:txBody>
                  <a:tcPr marL="84309" marR="84309" marT="46808" marB="468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charset="-128"/>
                        </a:rPr>
                        <a:t>58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charset="-128"/>
                        </a:rPr>
                        <a:t>20.2km</a:t>
                      </a:r>
                    </a:p>
                  </a:txBody>
                  <a:tcPr marL="84309" marR="84309" marT="46808" marB="468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charset="-128"/>
                        </a:rPr>
                        <a:t>100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charset="-128"/>
                        </a:rPr>
                        <a:t>0.01 </a:t>
                      </a:r>
                      <a:r>
                        <a:rPr kumimoji="1" lang="en-US" altLang="ja-JP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charset="-128"/>
                        </a:rPr>
                        <a:t>hPa</a:t>
                      </a:r>
                      <a:endParaRPr kumimoji="1" lang="en-US" altLang="ja-JP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ＭＳ Ｐゴシック" charset="-128"/>
                      </a:endParaRPr>
                    </a:p>
                  </a:txBody>
                  <a:tcPr marL="84309" marR="84309" marT="46808" marB="468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charset="-128"/>
                        </a:rPr>
                        <a:t>48+2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charset="-128"/>
                        </a:rPr>
                        <a:t>21.8km</a:t>
                      </a:r>
                    </a:p>
                  </a:txBody>
                  <a:tcPr marL="84309" marR="84309" marT="46808" marB="468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2513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charset="-128"/>
                        </a:rPr>
                        <a:t>Forecast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charset="-128"/>
                        </a:rPr>
                        <a:t>Hours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charset="-128"/>
                        </a:rPr>
                        <a:t>(Initial time)</a:t>
                      </a:r>
                    </a:p>
                  </a:txBody>
                  <a:tcPr marL="0" marR="0"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charset="-128"/>
                        </a:rPr>
                        <a:t>84 hours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charset="-128"/>
                        </a:rPr>
                        <a:t>(00, 06, 18 UTC)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charset="-128"/>
                        </a:rPr>
                        <a:t>264 hours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charset="-128"/>
                        </a:rPr>
                        <a:t>(12 UTC)</a:t>
                      </a:r>
                    </a:p>
                  </a:txBody>
                  <a:tcPr marL="84309" marR="84309" marT="46808" marB="468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charset="-128"/>
                        </a:rPr>
                        <a:t>39 hours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charset="-128"/>
                        </a:rPr>
                        <a:t>(00, 03, 06, 09, 12, 15, 18, 21 UTC)</a:t>
                      </a:r>
                    </a:p>
                  </a:txBody>
                  <a:tcPr marL="84309" marR="84309" marT="46808" marB="468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charset="-128"/>
                        </a:rPr>
                        <a:t>9 hours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charset="-128"/>
                        </a:rPr>
                        <a:t>(00-23 UTC hourly)</a:t>
                      </a:r>
                    </a:p>
                  </a:txBody>
                  <a:tcPr marL="84309" marR="84309" marT="46808" marB="468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charset="-128"/>
                        </a:rPr>
                        <a:t>264 h (00, 12 UTC)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charset="-128"/>
                        </a:rPr>
                        <a:t>132 h (06, 18 UTC)*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charset="-128"/>
                        </a:rPr>
                        <a:t>27 members</a:t>
                      </a:r>
                    </a:p>
                  </a:txBody>
                  <a:tcPr marL="84309" marR="84309" marT="46808" marB="468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charset="-128"/>
                        </a:rPr>
                        <a:t>39h</a:t>
                      </a:r>
                      <a:r>
                        <a:rPr kumimoji="1" lang="ja-JP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charset="-128"/>
                        </a:rPr>
                        <a:t> </a:t>
                      </a: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charset="-128"/>
                        </a:rPr>
                        <a:t>11 members</a:t>
                      </a:r>
                    </a:p>
                  </a:txBody>
                  <a:tcPr marL="84309" marR="84309" marT="46808" marB="468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653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charset="-128"/>
                        </a:rPr>
                        <a:t>Initial Condition</a:t>
                      </a:r>
                    </a:p>
                  </a:txBody>
                  <a:tcPr marL="0" marR="0"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charset="-128"/>
                        </a:rPr>
                        <a:t>Global Analysis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charset="-128"/>
                        </a:rPr>
                        <a:t>(4D-Var)</a:t>
                      </a:r>
                    </a:p>
                  </a:txBody>
                  <a:tcPr marL="84309" marR="84309" marT="46808" marB="468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charset="-128"/>
                        </a:rPr>
                        <a:t>Meso</a:t>
                      </a: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charset="-128"/>
                        </a:rPr>
                        <a:t>-scale Analysis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charset="-128"/>
                        </a:rPr>
                        <a:t>(4D-Var)</a:t>
                      </a:r>
                    </a:p>
                  </a:txBody>
                  <a:tcPr marL="84309" marR="84309" marT="46808" marB="468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charset="-128"/>
                        </a:rPr>
                        <a:t>Local Analysis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charset="-128"/>
                        </a:rPr>
                        <a:t>(3D-Var)</a:t>
                      </a:r>
                    </a:p>
                  </a:txBody>
                  <a:tcPr marL="84309" marR="84309" marT="46808" marB="468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charset="-128"/>
                        </a:rPr>
                        <a:t>Global Analysis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charset="-128"/>
                        </a:rPr>
                        <a:t>with ensemble perturbations (SV, LETKF)</a:t>
                      </a:r>
                    </a:p>
                  </a:txBody>
                  <a:tcPr marL="84309" marR="84309" marT="46808" marB="468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charset="-128"/>
                        </a:rPr>
                        <a:t>Meso</a:t>
                      </a: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charset="-128"/>
                        </a:rPr>
                        <a:t>-scale Analysis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charset="-128"/>
                        </a:rPr>
                        <a:t>with ensemble perturbations (SV) </a:t>
                      </a:r>
                    </a:p>
                  </a:txBody>
                  <a:tcPr marL="84309" marR="84309" marT="46808" marB="468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3491" name="タイトル 3"/>
          <p:cNvSpPr>
            <a:spLocks noGrp="1"/>
          </p:cNvSpPr>
          <p:nvPr>
            <p:ph type="title"/>
          </p:nvPr>
        </p:nvSpPr>
        <p:spPr>
          <a:xfrm>
            <a:off x="395288" y="-100013"/>
            <a:ext cx="8229600" cy="598488"/>
          </a:xfrm>
        </p:spPr>
        <p:txBody>
          <a:bodyPr/>
          <a:lstStyle/>
          <a:p>
            <a:pPr eaLnBrk="1" hangingPunct="1"/>
            <a:r>
              <a:rPr lang="en-US" altLang="ja-JP" sz="4000" dirty="0" smtClean="0">
                <a:cs typeface="Arial" pitchFamily="34" charset="0"/>
              </a:rPr>
              <a:t>Current NWP models of NPD/JMA </a:t>
            </a:r>
            <a:endParaRPr lang="ja-JP" altLang="en-US" sz="4000" dirty="0" smtClean="0"/>
          </a:p>
        </p:txBody>
      </p:sp>
      <p:pic>
        <p:nvPicPr>
          <p:cNvPr id="63559" name="Picture 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388" y="2983682"/>
            <a:ext cx="1292225" cy="1271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560" name="Picture 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250" y="2924944"/>
            <a:ext cx="1292225" cy="127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561" name="図 12" descr="msmex_top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7775" y="3226569"/>
            <a:ext cx="1223963" cy="98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562" name="Picture 32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3220219"/>
            <a:ext cx="1225550" cy="99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564" name="図 12" descr="msmex_top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3013" y="3202757"/>
            <a:ext cx="1223962" cy="989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テキスト ボックス 11"/>
          <p:cNvSpPr txBox="1"/>
          <p:nvPr/>
        </p:nvSpPr>
        <p:spPr>
          <a:xfrm>
            <a:off x="35496" y="6577607"/>
            <a:ext cx="8971979" cy="2539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* when </a:t>
            </a:r>
            <a:r>
              <a:rPr lang="en-US" altLang="ja-JP" sz="1050" dirty="0">
                <a:latin typeface="Arial" panose="020B0604020202020204" pitchFamily="34" charset="0"/>
                <a:cs typeface="Arial" panose="020B0604020202020204" pitchFamily="34" charset="0"/>
              </a:rPr>
              <a:t>a TC of TS intensity or higher is present or </a:t>
            </a:r>
            <a:r>
              <a:rPr lang="en-US" altLang="ja-JP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expected in </a:t>
            </a:r>
            <a:r>
              <a:rPr lang="en-US" altLang="ja-JP" sz="1050" dirty="0">
                <a:latin typeface="Arial" panose="020B0604020202020204" pitchFamily="34" charset="0"/>
                <a:cs typeface="Arial" panose="020B0604020202020204" pitchFamily="34" charset="0"/>
              </a:rPr>
              <a:t>the RSMC Tokyo - Typhoon Center’s area of responsibility (</a:t>
            </a:r>
            <a:r>
              <a:rPr lang="en-US" altLang="ja-JP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0º–60ºN</a:t>
            </a:r>
            <a:r>
              <a:rPr lang="en-US" altLang="ja-JP" sz="105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ja-JP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100ºE–180º).</a:t>
            </a:r>
            <a:endParaRPr kumimoji="1" lang="ja-JP" altLang="en-US" sz="1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スライド番号プレースホルダ 2"/>
          <p:cNvSpPr>
            <a:spLocks noGrp="1"/>
          </p:cNvSpPr>
          <p:nvPr>
            <p:ph type="sldNum" sz="quarter" idx="11"/>
          </p:nvPr>
        </p:nvSpPr>
        <p:spPr>
          <a:xfrm>
            <a:off x="8388350" y="6524625"/>
            <a:ext cx="647700" cy="288925"/>
          </a:xfrm>
        </p:spPr>
        <p:txBody>
          <a:bodyPr/>
          <a:lstStyle/>
          <a:p>
            <a:pPr>
              <a:defRPr/>
            </a:pPr>
            <a:fld id="{912C43F5-8071-41EA-91CF-4A7117D0C3D1}" type="slidenum">
              <a:rPr lang="ja-JP" altLang="en-US" smtClean="0"/>
              <a:pPr>
                <a:defRPr/>
              </a:pPr>
              <a:t>4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516386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1"/>
          <p:cNvSpPr txBox="1">
            <a:spLocks/>
          </p:cNvSpPr>
          <p:nvPr/>
        </p:nvSpPr>
        <p:spPr bwMode="auto">
          <a:xfrm>
            <a:off x="609600" y="4270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endParaRPr lang="ja-JP" altLang="en-US" dirty="0">
              <a:solidFill>
                <a:prstClr val="black"/>
              </a:solidFill>
            </a:endParaRPr>
          </a:p>
        </p:txBody>
      </p:sp>
      <p:sp>
        <p:nvSpPr>
          <p:cNvPr id="5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altLang="ja-JP" dirty="0"/>
              <a:t>Satellite Data Exchange </a:t>
            </a:r>
            <a:r>
              <a:rPr lang="en-US" altLang="ja-JP" dirty="0" smtClean="0"/>
              <a:t>(2)</a:t>
            </a:r>
            <a:br>
              <a:rPr lang="en-US" altLang="ja-JP" dirty="0" smtClean="0"/>
            </a:br>
            <a:r>
              <a:rPr lang="en-US" altLang="ja-JP" sz="1600" dirty="0" smtClean="0"/>
              <a:t>APSDEU14</a:t>
            </a:r>
            <a:r>
              <a:rPr lang="ja-JP" altLang="en-US" sz="1600" dirty="0" smtClean="0"/>
              <a:t> </a:t>
            </a:r>
            <a:r>
              <a:rPr lang="en-US" altLang="ja-JP" sz="1600" dirty="0"/>
              <a:t>to GODEX-NWP1</a:t>
            </a:r>
            <a:endParaRPr kumimoji="1" lang="ja-JP" altLang="en-US" sz="1600" dirty="0"/>
          </a:p>
        </p:txBody>
      </p:sp>
      <p:sp>
        <p:nvSpPr>
          <p:cNvPr id="6" name="コンテンツ プレースホルダー 2"/>
          <p:cNvSpPr txBox="1">
            <a:spLocks/>
          </p:cNvSpPr>
          <p:nvPr/>
        </p:nvSpPr>
        <p:spPr bwMode="auto">
          <a:xfrm>
            <a:off x="609600" y="17526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</a:pPr>
            <a:r>
              <a:rPr lang="en-US" altLang="ja-JP" sz="3600" dirty="0">
                <a:solidFill>
                  <a:prstClr val="black"/>
                </a:solidFill>
              </a:rPr>
              <a:t>Meteosat-8 (AMV, CSR, ASR, </a:t>
            </a:r>
            <a:r>
              <a:rPr lang="en-US" altLang="ja-JP" sz="3600" dirty="0" smtClean="0">
                <a:solidFill>
                  <a:prstClr val="black"/>
                </a:solidFill>
              </a:rPr>
              <a:t>etc.)</a:t>
            </a:r>
          </a:p>
          <a:p>
            <a:pPr marL="628650">
              <a:lnSpc>
                <a:spcPct val="80000"/>
              </a:lnSpc>
            </a:pPr>
            <a:r>
              <a:rPr lang="en-US" altLang="ja-JP" sz="2800" u="sng" dirty="0" smtClean="0">
                <a:solidFill>
                  <a:prstClr val="black"/>
                </a:solidFill>
              </a:rPr>
              <a:t>November </a:t>
            </a:r>
            <a:r>
              <a:rPr lang="en-US" altLang="ja-JP" sz="2800" u="sng" dirty="0">
                <a:solidFill>
                  <a:prstClr val="black"/>
                </a:solidFill>
              </a:rPr>
              <a:t>2016</a:t>
            </a:r>
          </a:p>
          <a:p>
            <a:pPr marL="628650" indent="0">
              <a:lnSpc>
                <a:spcPct val="80000"/>
              </a:lnSpc>
              <a:buFont typeface="Arial" charset="0"/>
              <a:buNone/>
            </a:pPr>
            <a:r>
              <a:rPr lang="en-US" altLang="ja-JP" sz="2800" dirty="0">
                <a:solidFill>
                  <a:prstClr val="black"/>
                </a:solidFill>
              </a:rPr>
              <a:t>Indian Ocean Data </a:t>
            </a:r>
            <a:r>
              <a:rPr lang="en-US" altLang="ja-JP" sz="2800" dirty="0" smtClean="0">
                <a:solidFill>
                  <a:prstClr val="black"/>
                </a:solidFill>
              </a:rPr>
              <a:t>Coverage (</a:t>
            </a:r>
            <a:r>
              <a:rPr lang="en-US" altLang="ja-JP" sz="2800" dirty="0">
                <a:solidFill>
                  <a:prstClr val="black"/>
                </a:solidFill>
              </a:rPr>
              <a:t>IODC) Meteosat-8 data from </a:t>
            </a:r>
            <a:r>
              <a:rPr lang="en-US" altLang="ja-JP" sz="2800" dirty="0" smtClean="0">
                <a:solidFill>
                  <a:prstClr val="black"/>
                </a:solidFill>
              </a:rPr>
              <a:t>Offenbach</a:t>
            </a:r>
          </a:p>
          <a:p>
            <a:pPr marL="809625" indent="0">
              <a:lnSpc>
                <a:spcPct val="80000"/>
              </a:lnSpc>
              <a:buFont typeface="Arial" charset="0"/>
              <a:buNone/>
            </a:pPr>
            <a:r>
              <a:rPr lang="en-US" altLang="ja-JP" sz="2400" dirty="0" smtClean="0">
                <a:solidFill>
                  <a:prstClr val="black"/>
                </a:solidFill>
              </a:rPr>
              <a:t>To Seoul</a:t>
            </a:r>
          </a:p>
          <a:p>
            <a:pPr marL="628650" indent="0">
              <a:lnSpc>
                <a:spcPct val="80000"/>
              </a:lnSpc>
              <a:buFont typeface="Arial" charset="0"/>
              <a:buNone/>
            </a:pPr>
            <a:endParaRPr lang="en-US" altLang="ja-JP" sz="1600" dirty="0" smtClean="0">
              <a:solidFill>
                <a:prstClr val="black"/>
              </a:solidFill>
            </a:endParaRPr>
          </a:p>
          <a:p>
            <a:pPr>
              <a:lnSpc>
                <a:spcPct val="80000"/>
              </a:lnSpc>
            </a:pPr>
            <a:r>
              <a:rPr lang="en-US" altLang="ja-JP" sz="3600" dirty="0" err="1">
                <a:solidFill>
                  <a:prstClr val="black"/>
                </a:solidFill>
              </a:rPr>
              <a:t>Metop</a:t>
            </a:r>
            <a:r>
              <a:rPr lang="en-US" altLang="ja-JP" sz="3600" dirty="0">
                <a:solidFill>
                  <a:prstClr val="black"/>
                </a:solidFill>
              </a:rPr>
              <a:t>-A,B/IASI </a:t>
            </a:r>
            <a:r>
              <a:rPr lang="en-US" altLang="ja-JP" sz="2800" dirty="0" smtClean="0">
                <a:solidFill>
                  <a:prstClr val="black"/>
                </a:solidFill>
              </a:rPr>
              <a:t>(</a:t>
            </a:r>
            <a:r>
              <a:rPr lang="en-US" altLang="ja-JP" sz="2800" dirty="0">
                <a:solidFill>
                  <a:prstClr val="black"/>
                </a:solidFill>
              </a:rPr>
              <a:t>received at </a:t>
            </a:r>
            <a:r>
              <a:rPr lang="en-US" altLang="ja-JP" sz="2800" dirty="0" err="1">
                <a:solidFill>
                  <a:prstClr val="black"/>
                </a:solidFill>
              </a:rPr>
              <a:t>Jincheon</a:t>
            </a:r>
            <a:r>
              <a:rPr lang="en-US" altLang="ja-JP" sz="2800" dirty="0">
                <a:solidFill>
                  <a:prstClr val="black"/>
                </a:solidFill>
              </a:rPr>
              <a:t> </a:t>
            </a:r>
            <a:r>
              <a:rPr lang="en-US" altLang="ja-JP" sz="2800" dirty="0" smtClean="0">
                <a:solidFill>
                  <a:prstClr val="black"/>
                </a:solidFill>
              </a:rPr>
              <a:t>Station)</a:t>
            </a:r>
            <a:endParaRPr lang="en-US" altLang="ja-JP" sz="2800" dirty="0">
              <a:solidFill>
                <a:prstClr val="black"/>
              </a:solidFill>
            </a:endParaRPr>
          </a:p>
          <a:p>
            <a:pPr marL="628650">
              <a:lnSpc>
                <a:spcPct val="80000"/>
              </a:lnSpc>
            </a:pPr>
            <a:r>
              <a:rPr lang="en-US" altLang="ja-JP" sz="2800" u="sng" dirty="0" smtClean="0">
                <a:solidFill>
                  <a:prstClr val="black"/>
                </a:solidFill>
              </a:rPr>
              <a:t>February </a:t>
            </a:r>
            <a:r>
              <a:rPr lang="en-US" altLang="ja-JP" sz="2800" u="sng" dirty="0">
                <a:solidFill>
                  <a:prstClr val="black"/>
                </a:solidFill>
              </a:rPr>
              <a:t>2017</a:t>
            </a:r>
          </a:p>
          <a:p>
            <a:pPr marL="628650" indent="0">
              <a:lnSpc>
                <a:spcPct val="80000"/>
              </a:lnSpc>
              <a:buFont typeface="Arial" charset="0"/>
              <a:buNone/>
            </a:pPr>
            <a:r>
              <a:rPr lang="en-US" altLang="ja-JP" sz="2800" dirty="0" err="1">
                <a:solidFill>
                  <a:prstClr val="black"/>
                </a:solidFill>
              </a:rPr>
              <a:t>Metop</a:t>
            </a:r>
            <a:r>
              <a:rPr lang="en-US" altLang="ja-JP" sz="2800" dirty="0">
                <a:solidFill>
                  <a:prstClr val="black"/>
                </a:solidFill>
              </a:rPr>
              <a:t> IASI data from Seoul</a:t>
            </a:r>
          </a:p>
          <a:p>
            <a:pPr marL="809625" indent="0">
              <a:lnSpc>
                <a:spcPct val="80000"/>
              </a:lnSpc>
              <a:buFont typeface="Arial" charset="0"/>
              <a:buNone/>
            </a:pPr>
            <a:r>
              <a:rPr lang="en-US" altLang="ja-JP" sz="2400" dirty="0">
                <a:solidFill>
                  <a:prstClr val="black"/>
                </a:solidFill>
              </a:rPr>
              <a:t>To Beijing, Exeter, Hong Kong, Melbourne, New </a:t>
            </a:r>
            <a:r>
              <a:rPr lang="en-US" altLang="ja-JP" sz="2400" dirty="0" smtClean="0">
                <a:solidFill>
                  <a:prstClr val="black"/>
                </a:solidFill>
              </a:rPr>
              <a:t>Delhi, Washington</a:t>
            </a:r>
            <a:r>
              <a:rPr lang="en-US" altLang="ja-JP" sz="2400" dirty="0">
                <a:solidFill>
                  <a:prstClr val="black"/>
                </a:solidFill>
              </a:rPr>
              <a:t>, Toulouse, </a:t>
            </a:r>
            <a:r>
              <a:rPr lang="en-US" altLang="ja-JP" sz="2400" dirty="0" smtClean="0">
                <a:solidFill>
                  <a:prstClr val="black"/>
                </a:solidFill>
              </a:rPr>
              <a:t>Offenbach and </a:t>
            </a:r>
            <a:r>
              <a:rPr lang="en-US" altLang="ja-JP" sz="2400" dirty="0">
                <a:solidFill>
                  <a:prstClr val="black"/>
                </a:solidFill>
              </a:rPr>
              <a:t>Doha</a:t>
            </a:r>
            <a:endParaRPr lang="en-US" altLang="ja-JP" sz="2400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93985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AP-RARS </a:t>
            </a:r>
            <a:r>
              <a:rPr lang="en-US" altLang="ja-JP" dirty="0" smtClean="0"/>
              <a:t>connectivity </a:t>
            </a:r>
            <a:r>
              <a:rPr lang="en-US" altLang="ja-JP" sz="2400" dirty="0" smtClean="0"/>
              <a:t>2017</a:t>
            </a:r>
            <a:endParaRPr kumimoji="1" lang="ja-JP" altLang="en-US" sz="2400" dirty="0"/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2843213" y="2854325"/>
            <a:ext cx="3529012" cy="180022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600" b="1" u="sng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Asia-pacific regional RARS center</a:t>
            </a:r>
          </a:p>
        </p:txBody>
      </p:sp>
      <p:pic>
        <p:nvPicPr>
          <p:cNvPr id="5" name="Picture 5" descr="j04316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3717925"/>
            <a:ext cx="792163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j04316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3717925"/>
            <a:ext cx="792163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Line 7"/>
          <p:cNvSpPr>
            <a:spLocks noChangeShapeType="1"/>
          </p:cNvSpPr>
          <p:nvPr/>
        </p:nvSpPr>
        <p:spPr bwMode="auto">
          <a:xfrm>
            <a:off x="3851275" y="3933825"/>
            <a:ext cx="1368425" cy="0"/>
          </a:xfrm>
          <a:prstGeom prst="line">
            <a:avLst/>
          </a:prstGeom>
          <a:noFill/>
          <a:ln w="28575">
            <a:solidFill>
              <a:srgbClr val="0033CC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ja-JP" alt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Line 8"/>
          <p:cNvSpPr>
            <a:spLocks noChangeShapeType="1"/>
          </p:cNvSpPr>
          <p:nvPr/>
        </p:nvSpPr>
        <p:spPr bwMode="auto">
          <a:xfrm>
            <a:off x="3995738" y="4005263"/>
            <a:ext cx="1368425" cy="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ja-JP" alt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Line 9"/>
          <p:cNvSpPr>
            <a:spLocks noChangeShapeType="1"/>
          </p:cNvSpPr>
          <p:nvPr/>
        </p:nvSpPr>
        <p:spPr bwMode="auto">
          <a:xfrm>
            <a:off x="3995738" y="4149725"/>
            <a:ext cx="1368425" cy="0"/>
          </a:xfrm>
          <a:prstGeom prst="line">
            <a:avLst/>
          </a:prstGeom>
          <a:noFill/>
          <a:ln w="28575">
            <a:solidFill>
              <a:srgbClr val="009900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ja-JP" alt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Line 10"/>
          <p:cNvSpPr>
            <a:spLocks noChangeShapeType="1"/>
          </p:cNvSpPr>
          <p:nvPr/>
        </p:nvSpPr>
        <p:spPr bwMode="auto">
          <a:xfrm>
            <a:off x="3924300" y="4221163"/>
            <a:ext cx="1368425" cy="0"/>
          </a:xfrm>
          <a:prstGeom prst="line">
            <a:avLst/>
          </a:prstGeom>
          <a:noFill/>
          <a:ln w="28575">
            <a:solidFill>
              <a:srgbClr val="CC00FF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ja-JP" alt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Line 11"/>
          <p:cNvSpPr>
            <a:spLocks noChangeShapeType="1"/>
          </p:cNvSpPr>
          <p:nvPr/>
        </p:nvSpPr>
        <p:spPr bwMode="auto">
          <a:xfrm>
            <a:off x="3924300" y="4078288"/>
            <a:ext cx="1368425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ja-JP" alt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Line 12"/>
          <p:cNvSpPr>
            <a:spLocks noChangeShapeType="1"/>
          </p:cNvSpPr>
          <p:nvPr/>
        </p:nvSpPr>
        <p:spPr bwMode="auto">
          <a:xfrm>
            <a:off x="3851275" y="4294188"/>
            <a:ext cx="1368425" cy="0"/>
          </a:xfrm>
          <a:prstGeom prst="line">
            <a:avLst/>
          </a:prstGeom>
          <a:noFill/>
          <a:ln w="28575">
            <a:solidFill>
              <a:srgbClr val="333333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ja-JP" alt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Text Box 13"/>
          <p:cNvSpPr txBox="1">
            <a:spLocks noChangeArrowheads="1"/>
          </p:cNvSpPr>
          <p:nvPr/>
        </p:nvSpPr>
        <p:spPr bwMode="auto">
          <a:xfrm>
            <a:off x="3059113" y="3357563"/>
            <a:ext cx="12636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ja-JP">
                <a:solidFill>
                  <a:prstClr val="black"/>
                </a:solidFill>
                <a:latin typeface="Arial" charset="0"/>
              </a:rPr>
              <a:t>Melbourne</a:t>
            </a:r>
          </a:p>
        </p:txBody>
      </p:sp>
      <p:sp>
        <p:nvSpPr>
          <p:cNvPr id="14" name="Text Box 14"/>
          <p:cNvSpPr txBox="1">
            <a:spLocks noChangeArrowheads="1"/>
          </p:cNvSpPr>
          <p:nvPr/>
        </p:nvSpPr>
        <p:spPr bwMode="auto">
          <a:xfrm>
            <a:off x="5219700" y="3357563"/>
            <a:ext cx="8064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ja-JP">
                <a:solidFill>
                  <a:prstClr val="black"/>
                </a:solidFill>
                <a:latin typeface="Arial" charset="0"/>
              </a:rPr>
              <a:t>Tokyo</a:t>
            </a:r>
          </a:p>
        </p:txBody>
      </p:sp>
      <p:sp>
        <p:nvSpPr>
          <p:cNvPr id="15" name="AutoShape 15"/>
          <p:cNvSpPr>
            <a:spLocks noChangeArrowheads="1"/>
          </p:cNvSpPr>
          <p:nvPr/>
        </p:nvSpPr>
        <p:spPr bwMode="auto">
          <a:xfrm rot="5400000">
            <a:off x="5219701" y="4725987"/>
            <a:ext cx="792162" cy="360363"/>
          </a:xfrm>
          <a:prstGeom prst="rightArrow">
            <a:avLst>
              <a:gd name="adj1" fmla="val 50000"/>
              <a:gd name="adj2" fmla="val 54956"/>
            </a:avLst>
          </a:prstGeom>
          <a:gradFill rotWithShape="1">
            <a:gsLst>
              <a:gs pos="0">
                <a:srgbClr val="A603AB"/>
              </a:gs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A603AB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16" name="Text Box 16"/>
          <p:cNvSpPr txBox="1">
            <a:spLocks noChangeArrowheads="1"/>
          </p:cNvSpPr>
          <p:nvPr/>
        </p:nvSpPr>
        <p:spPr bwMode="auto">
          <a:xfrm>
            <a:off x="7235825" y="1878013"/>
            <a:ext cx="119856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ja-JP" sz="1600">
                <a:solidFill>
                  <a:prstClr val="black"/>
                </a:solidFill>
                <a:latin typeface="Arial" charset="0"/>
              </a:rPr>
              <a:t>Hong Kong</a:t>
            </a:r>
          </a:p>
        </p:txBody>
      </p:sp>
      <p:pic>
        <p:nvPicPr>
          <p:cNvPr id="17" name="Picture 17" descr="MCj03076060000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659563" y="1735138"/>
            <a:ext cx="481012" cy="61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8" name="AutoShape 18"/>
          <p:cNvCxnSpPr>
            <a:cxnSpLocks noChangeShapeType="1"/>
          </p:cNvCxnSpPr>
          <p:nvPr/>
        </p:nvCxnSpPr>
        <p:spPr bwMode="auto">
          <a:xfrm rot="5400000">
            <a:off x="5573713" y="2787650"/>
            <a:ext cx="1765300" cy="889000"/>
          </a:xfrm>
          <a:prstGeom prst="curvedConnector2">
            <a:avLst/>
          </a:prstGeom>
          <a:noFill/>
          <a:ln w="38100">
            <a:solidFill>
              <a:srgbClr val="6600FF"/>
            </a:solidFill>
            <a:prstDash val="sysDot"/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9" name="Picture 19" descr="MCj03076060000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10438" y="2455863"/>
            <a:ext cx="481012" cy="61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0" name="AutoShape 20"/>
          <p:cNvCxnSpPr>
            <a:cxnSpLocks noChangeShapeType="1"/>
          </p:cNvCxnSpPr>
          <p:nvPr/>
        </p:nvCxnSpPr>
        <p:spPr bwMode="auto">
          <a:xfrm rot="5400000">
            <a:off x="6259513" y="2822575"/>
            <a:ext cx="1044575" cy="1539875"/>
          </a:xfrm>
          <a:prstGeom prst="curvedConnector2">
            <a:avLst/>
          </a:prstGeom>
          <a:noFill/>
          <a:ln w="38100">
            <a:solidFill>
              <a:srgbClr val="FFCC00"/>
            </a:solidFill>
            <a:prstDash val="sysDot"/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1" name="Text Box 21"/>
          <p:cNvSpPr txBox="1">
            <a:spLocks noChangeArrowheads="1"/>
          </p:cNvSpPr>
          <p:nvPr/>
        </p:nvSpPr>
        <p:spPr bwMode="auto">
          <a:xfrm>
            <a:off x="7885113" y="2528888"/>
            <a:ext cx="99536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ja-JP" sz="1600">
                <a:solidFill>
                  <a:prstClr val="black"/>
                </a:solidFill>
                <a:latin typeface="Arial" charset="0"/>
              </a:rPr>
              <a:t>Jincheon</a:t>
            </a:r>
          </a:p>
        </p:txBody>
      </p:sp>
      <p:pic>
        <p:nvPicPr>
          <p:cNvPr id="22" name="Picture 22" descr="MCj03076060000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08850" y="3825875"/>
            <a:ext cx="481013" cy="61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 Box 23"/>
          <p:cNvSpPr txBox="1">
            <a:spLocks noChangeArrowheads="1"/>
          </p:cNvSpPr>
          <p:nvPr/>
        </p:nvSpPr>
        <p:spPr bwMode="auto">
          <a:xfrm>
            <a:off x="7837488" y="3756025"/>
            <a:ext cx="1233487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ja-JP" sz="1600">
                <a:solidFill>
                  <a:prstClr val="black"/>
                </a:solidFill>
                <a:latin typeface="Arial" charset="0"/>
              </a:rPr>
              <a:t>Beijing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ja-JP" sz="1600">
                <a:solidFill>
                  <a:prstClr val="black"/>
                </a:solidFill>
                <a:latin typeface="Arial" charset="0"/>
              </a:rPr>
              <a:t>Guangzhou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ja-JP" sz="1600">
                <a:solidFill>
                  <a:prstClr val="black"/>
                </a:solidFill>
                <a:latin typeface="Arial" charset="0"/>
              </a:rPr>
              <a:t>Urumuqi</a:t>
            </a:r>
          </a:p>
        </p:txBody>
      </p:sp>
      <p:cxnSp>
        <p:nvCxnSpPr>
          <p:cNvPr id="24" name="AutoShape 24"/>
          <p:cNvCxnSpPr>
            <a:cxnSpLocks noChangeShapeType="1"/>
          </p:cNvCxnSpPr>
          <p:nvPr/>
        </p:nvCxnSpPr>
        <p:spPr bwMode="auto">
          <a:xfrm rot="10800000">
            <a:off x="6011863" y="4114800"/>
            <a:ext cx="1298575" cy="17463"/>
          </a:xfrm>
          <a:prstGeom prst="curvedConnector3">
            <a:avLst>
              <a:gd name="adj1" fmla="val 50120"/>
            </a:avLst>
          </a:prstGeom>
          <a:noFill/>
          <a:ln w="38100">
            <a:solidFill>
              <a:srgbClr val="FF0000"/>
            </a:solidFill>
            <a:prstDash val="sysDot"/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5" name="Picture 25" descr="MCj03076060000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432522" y="4999037"/>
            <a:ext cx="481013" cy="61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 Box 26"/>
          <p:cNvSpPr txBox="1">
            <a:spLocks noChangeArrowheads="1"/>
          </p:cNvSpPr>
          <p:nvPr/>
        </p:nvSpPr>
        <p:spPr bwMode="auto">
          <a:xfrm>
            <a:off x="7970114" y="4968575"/>
            <a:ext cx="792163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ja-JP" sz="1600" dirty="0" err="1">
                <a:solidFill>
                  <a:prstClr val="black"/>
                </a:solidFill>
                <a:latin typeface="Arial" charset="0"/>
              </a:rPr>
              <a:t>Kiyose</a:t>
            </a:r>
            <a:endParaRPr lang="en-US" altLang="ja-JP" sz="1600" dirty="0">
              <a:solidFill>
                <a:prstClr val="black"/>
              </a:solidFill>
              <a:latin typeface="Arial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ja-JP" sz="1600" dirty="0">
                <a:solidFill>
                  <a:prstClr val="black"/>
                </a:solidFill>
                <a:latin typeface="Arial" charset="0"/>
              </a:rPr>
              <a:t>Syowa</a:t>
            </a:r>
          </a:p>
        </p:txBody>
      </p:sp>
      <p:cxnSp>
        <p:nvCxnSpPr>
          <p:cNvPr id="27" name="AutoShape 27"/>
          <p:cNvCxnSpPr>
            <a:cxnSpLocks noChangeShapeType="1"/>
            <a:stCxn id="25" idx="0"/>
          </p:cNvCxnSpPr>
          <p:nvPr/>
        </p:nvCxnSpPr>
        <p:spPr bwMode="auto">
          <a:xfrm rot="16200000" flipV="1">
            <a:off x="6398343" y="3724352"/>
            <a:ext cx="902493" cy="1646878"/>
          </a:xfrm>
          <a:prstGeom prst="curvedConnector2">
            <a:avLst/>
          </a:prstGeom>
          <a:noFill/>
          <a:ln w="38100">
            <a:solidFill>
              <a:srgbClr val="008000"/>
            </a:solidFill>
            <a:prstDash val="sysDot"/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8" name="Picture 28" descr="MCj03076060000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4460342"/>
            <a:ext cx="481013" cy="61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9" descr="MCj03076060000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2014" y="2316956"/>
            <a:ext cx="481013" cy="61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ext Box 30"/>
          <p:cNvSpPr txBox="1">
            <a:spLocks noChangeArrowheads="1"/>
          </p:cNvSpPr>
          <p:nvPr/>
        </p:nvSpPr>
        <p:spPr bwMode="auto">
          <a:xfrm>
            <a:off x="363939" y="2287588"/>
            <a:ext cx="11080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ja-JP" sz="1600" dirty="0">
                <a:solidFill>
                  <a:prstClr val="black"/>
                </a:solidFill>
                <a:latin typeface="Arial" charset="0"/>
              </a:rPr>
              <a:t>Singapore</a:t>
            </a:r>
          </a:p>
        </p:txBody>
      </p:sp>
      <p:pic>
        <p:nvPicPr>
          <p:cNvPr id="31" name="Picture 31" descr="MCj03076060000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4348" y="5823145"/>
            <a:ext cx="481013" cy="61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 Box 32"/>
          <p:cNvSpPr txBox="1">
            <a:spLocks noChangeArrowheads="1"/>
          </p:cNvSpPr>
          <p:nvPr/>
        </p:nvSpPr>
        <p:spPr bwMode="auto">
          <a:xfrm>
            <a:off x="624548" y="5894582"/>
            <a:ext cx="96202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ja-JP" sz="1600">
                <a:solidFill>
                  <a:prstClr val="black"/>
                </a:solidFill>
                <a:latin typeface="Arial" charset="0"/>
              </a:rPr>
              <a:t>Kelburn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ja-JP" sz="1600">
                <a:solidFill>
                  <a:prstClr val="black"/>
                </a:solidFill>
                <a:latin typeface="Arial" charset="0"/>
              </a:rPr>
              <a:t>Maupuia</a:t>
            </a:r>
          </a:p>
        </p:txBody>
      </p:sp>
      <p:pic>
        <p:nvPicPr>
          <p:cNvPr id="33" name="Picture 33" descr="MCj03076060000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2960686"/>
            <a:ext cx="481013" cy="61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Text Box 34"/>
          <p:cNvSpPr txBox="1">
            <a:spLocks noChangeArrowheads="1"/>
          </p:cNvSpPr>
          <p:nvPr/>
        </p:nvSpPr>
        <p:spPr bwMode="auto">
          <a:xfrm>
            <a:off x="396937" y="3070225"/>
            <a:ext cx="4413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ja-JP" sz="1600" dirty="0">
                <a:solidFill>
                  <a:prstClr val="black"/>
                </a:solidFill>
                <a:latin typeface="Arial" charset="0"/>
              </a:rPr>
              <a:t>Fiji</a:t>
            </a:r>
          </a:p>
        </p:txBody>
      </p:sp>
      <p:cxnSp>
        <p:nvCxnSpPr>
          <p:cNvPr id="35" name="AutoShape 35"/>
          <p:cNvCxnSpPr>
            <a:cxnSpLocks noChangeShapeType="1"/>
            <a:stCxn id="28" idx="0"/>
          </p:cNvCxnSpPr>
          <p:nvPr/>
        </p:nvCxnSpPr>
        <p:spPr bwMode="auto">
          <a:xfrm rot="5400000" flipH="1" flipV="1">
            <a:off x="2196970" y="3453737"/>
            <a:ext cx="345542" cy="1667668"/>
          </a:xfrm>
          <a:prstGeom prst="curvedConnector2">
            <a:avLst/>
          </a:prstGeom>
          <a:noFill/>
          <a:ln w="38100">
            <a:solidFill>
              <a:srgbClr val="FF00FF"/>
            </a:solidFill>
            <a:prstDash val="sysDot"/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6" name="AutoShape 36"/>
          <p:cNvCxnSpPr>
            <a:cxnSpLocks noChangeShapeType="1"/>
            <a:stCxn id="29" idx="2"/>
          </p:cNvCxnSpPr>
          <p:nvPr/>
        </p:nvCxnSpPr>
        <p:spPr bwMode="auto">
          <a:xfrm rot="16200000" flipH="1">
            <a:off x="1866308" y="2777532"/>
            <a:ext cx="1183481" cy="1491054"/>
          </a:xfrm>
          <a:prstGeom prst="curvedConnector2">
            <a:avLst/>
          </a:prstGeom>
          <a:noFill/>
          <a:ln w="38100">
            <a:solidFill>
              <a:srgbClr val="0000FF"/>
            </a:solidFill>
            <a:prstDash val="sysDot"/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7" name="AutoShape 37"/>
          <p:cNvCxnSpPr>
            <a:cxnSpLocks noChangeShapeType="1"/>
            <a:stCxn id="33" idx="2"/>
          </p:cNvCxnSpPr>
          <p:nvPr/>
        </p:nvCxnSpPr>
        <p:spPr bwMode="auto">
          <a:xfrm rot="16200000" flipH="1">
            <a:off x="1937941" y="2849165"/>
            <a:ext cx="539751" cy="1991518"/>
          </a:xfrm>
          <a:prstGeom prst="curvedConnector2">
            <a:avLst/>
          </a:prstGeom>
          <a:noFill/>
          <a:ln w="38100">
            <a:solidFill>
              <a:srgbClr val="008000"/>
            </a:solidFill>
            <a:prstDash val="sysDot"/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8" name="AutoShape 38"/>
          <p:cNvCxnSpPr>
            <a:cxnSpLocks noChangeShapeType="1"/>
            <a:stCxn id="31" idx="0"/>
            <a:endCxn id="5" idx="1"/>
          </p:cNvCxnSpPr>
          <p:nvPr/>
        </p:nvCxnSpPr>
        <p:spPr bwMode="auto">
          <a:xfrm rot="5400000" flipH="1" flipV="1">
            <a:off x="1649646" y="4269216"/>
            <a:ext cx="1709138" cy="1398720"/>
          </a:xfrm>
          <a:prstGeom prst="curvedConnector2">
            <a:avLst/>
          </a:prstGeom>
          <a:noFill/>
          <a:ln w="38100">
            <a:solidFill>
              <a:schemeClr val="tx1"/>
            </a:solidFill>
            <a:prstDash val="sysDot"/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9" name="AutoShape 39"/>
          <p:cNvSpPr>
            <a:spLocks noChangeArrowheads="1"/>
          </p:cNvSpPr>
          <p:nvPr/>
        </p:nvSpPr>
        <p:spPr bwMode="auto">
          <a:xfrm rot="5400000">
            <a:off x="3203576" y="4725987"/>
            <a:ext cx="792162" cy="360363"/>
          </a:xfrm>
          <a:prstGeom prst="rightArrow">
            <a:avLst>
              <a:gd name="adj1" fmla="val 50000"/>
              <a:gd name="adj2" fmla="val 54956"/>
            </a:avLst>
          </a:prstGeom>
          <a:gradFill rotWithShape="1">
            <a:gsLst>
              <a:gs pos="0">
                <a:srgbClr val="A603AB"/>
              </a:gs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A603AB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40" name="Text Box 40"/>
          <p:cNvSpPr txBox="1">
            <a:spLocks noChangeArrowheads="1"/>
          </p:cNvSpPr>
          <p:nvPr/>
        </p:nvSpPr>
        <p:spPr bwMode="auto">
          <a:xfrm>
            <a:off x="3708400" y="5445125"/>
            <a:ext cx="7715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ja-JP" sz="1600">
                <a:solidFill>
                  <a:prstClr val="black"/>
                </a:solidFill>
                <a:latin typeface="Arial" charset="0"/>
              </a:rPr>
              <a:t>Exeter</a:t>
            </a:r>
          </a:p>
        </p:txBody>
      </p:sp>
      <p:sp>
        <p:nvSpPr>
          <p:cNvPr id="41" name="Text Box 41"/>
          <p:cNvSpPr txBox="1">
            <a:spLocks noChangeArrowheads="1"/>
          </p:cNvSpPr>
          <p:nvPr/>
        </p:nvSpPr>
        <p:spPr bwMode="auto">
          <a:xfrm>
            <a:off x="4572000" y="5445125"/>
            <a:ext cx="12557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ja-JP" sz="1600">
                <a:solidFill>
                  <a:prstClr val="black"/>
                </a:solidFill>
                <a:latin typeface="Arial" charset="0"/>
              </a:rPr>
              <a:t>Washington</a:t>
            </a:r>
          </a:p>
        </p:txBody>
      </p:sp>
      <p:sp>
        <p:nvSpPr>
          <p:cNvPr id="42" name="Text Box 42"/>
          <p:cNvSpPr txBox="1">
            <a:spLocks noChangeArrowheads="1"/>
          </p:cNvSpPr>
          <p:nvPr/>
        </p:nvSpPr>
        <p:spPr bwMode="auto">
          <a:xfrm>
            <a:off x="69850" y="4173004"/>
            <a:ext cx="1187450" cy="155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9pPr>
          </a:lstStyle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ja-JP" sz="1600" dirty="0">
                <a:solidFill>
                  <a:prstClr val="black"/>
                </a:solidFill>
                <a:latin typeface="Arial" charset="0"/>
              </a:rPr>
              <a:t>Crib Point1</a:t>
            </a: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ja-JP" sz="1600" dirty="0">
                <a:solidFill>
                  <a:prstClr val="black"/>
                </a:solidFill>
                <a:latin typeface="Arial" charset="0"/>
              </a:rPr>
              <a:t>Darwin</a:t>
            </a: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ja-JP" sz="1600" dirty="0">
                <a:solidFill>
                  <a:prstClr val="black"/>
                </a:solidFill>
                <a:latin typeface="Arial" charset="0"/>
              </a:rPr>
              <a:t>Perth</a:t>
            </a: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ja-JP" sz="1600" dirty="0">
                <a:solidFill>
                  <a:prstClr val="black"/>
                </a:solidFill>
                <a:latin typeface="Arial" charset="0"/>
              </a:rPr>
              <a:t>Townsville</a:t>
            </a: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ja-JP" sz="1600" dirty="0">
                <a:solidFill>
                  <a:prstClr val="black"/>
                </a:solidFill>
                <a:latin typeface="Arial" charset="0"/>
              </a:rPr>
              <a:t>Casey</a:t>
            </a: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ja-JP" sz="1600" dirty="0">
                <a:solidFill>
                  <a:prstClr val="black"/>
                </a:solidFill>
                <a:latin typeface="Arial" charset="0"/>
              </a:rPr>
              <a:t>Davis</a:t>
            </a:r>
          </a:p>
        </p:txBody>
      </p:sp>
      <p:sp>
        <p:nvSpPr>
          <p:cNvPr id="43" name="正方形/長方形 42"/>
          <p:cNvSpPr/>
          <p:nvPr/>
        </p:nvSpPr>
        <p:spPr>
          <a:xfrm>
            <a:off x="3132138" y="5300663"/>
            <a:ext cx="3024187" cy="576262"/>
          </a:xfrm>
          <a:prstGeom prst="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solidFill>
                <a:prstClr val="white"/>
              </a:solidFill>
            </a:endParaRPr>
          </a:p>
        </p:txBody>
      </p:sp>
      <p:pic>
        <p:nvPicPr>
          <p:cNvPr id="84" name="Picture 25" descr="MCj03076060000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825199" y="5823145"/>
            <a:ext cx="481013" cy="61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5" name="AutoShape 27"/>
          <p:cNvCxnSpPr>
            <a:cxnSpLocks noChangeShapeType="1"/>
            <a:stCxn id="84" idx="0"/>
            <a:endCxn id="6" idx="3"/>
          </p:cNvCxnSpPr>
          <p:nvPr/>
        </p:nvCxnSpPr>
        <p:spPr bwMode="auto">
          <a:xfrm rot="16200000" flipV="1">
            <a:off x="5684215" y="4441655"/>
            <a:ext cx="1709138" cy="1053842"/>
          </a:xfrm>
          <a:prstGeom prst="curvedConnector2">
            <a:avLst/>
          </a:prstGeom>
          <a:noFill/>
          <a:ln w="38100">
            <a:solidFill>
              <a:schemeClr val="accent6">
                <a:lumMod val="75000"/>
              </a:schemeClr>
            </a:solidFill>
            <a:prstDash val="sysDot"/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8" name="Line 12"/>
          <p:cNvSpPr>
            <a:spLocks noChangeShapeType="1"/>
          </p:cNvSpPr>
          <p:nvPr/>
        </p:nvSpPr>
        <p:spPr bwMode="auto">
          <a:xfrm>
            <a:off x="3924300" y="4365104"/>
            <a:ext cx="1368425" cy="0"/>
          </a:xfrm>
          <a:prstGeom prst="line">
            <a:avLst/>
          </a:prstGeom>
          <a:noFill/>
          <a:ln w="28575">
            <a:solidFill>
              <a:schemeClr val="accent6">
                <a:lumMod val="75000"/>
              </a:schemeClr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ja-JP" alt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1" name="Text Box 26"/>
          <p:cNvSpPr txBox="1">
            <a:spLocks noChangeArrowheads="1"/>
          </p:cNvSpPr>
          <p:nvPr/>
        </p:nvSpPr>
        <p:spPr bwMode="auto">
          <a:xfrm>
            <a:off x="7316338" y="5780881"/>
            <a:ext cx="111601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ja-JP" sz="1600" dirty="0" smtClean="0">
                <a:solidFill>
                  <a:prstClr val="black"/>
                </a:solidFill>
                <a:latin typeface="Arial" charset="0"/>
              </a:rPr>
              <a:t>New Delhi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ja-JP" sz="1600" dirty="0" smtClean="0">
                <a:solidFill>
                  <a:prstClr val="black"/>
                </a:solidFill>
                <a:latin typeface="Arial" charset="0"/>
              </a:rPr>
              <a:t>Chennai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ja-JP" sz="1600" dirty="0" smtClean="0">
                <a:solidFill>
                  <a:prstClr val="black"/>
                </a:solidFill>
                <a:latin typeface="Arial" charset="0"/>
              </a:rPr>
              <a:t>Guwahati</a:t>
            </a:r>
          </a:p>
        </p:txBody>
      </p:sp>
      <p:pic>
        <p:nvPicPr>
          <p:cNvPr id="49" name="Picture 31" descr="MCj03076060000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9985" y="1336676"/>
            <a:ext cx="481013" cy="61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Text Box 34"/>
          <p:cNvSpPr txBox="1">
            <a:spLocks noChangeArrowheads="1"/>
          </p:cNvSpPr>
          <p:nvPr/>
        </p:nvSpPr>
        <p:spPr bwMode="auto">
          <a:xfrm>
            <a:off x="1712520" y="1462304"/>
            <a:ext cx="94769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ja-JP" sz="1600" dirty="0" err="1" smtClean="0">
                <a:solidFill>
                  <a:prstClr val="black"/>
                </a:solidFill>
                <a:latin typeface="Arial" charset="0"/>
              </a:rPr>
              <a:t>Papeete</a:t>
            </a:r>
            <a:endParaRPr lang="en-US" altLang="ja-JP" sz="1600" dirty="0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4" name="テキスト ボックス 43"/>
          <p:cNvSpPr txBox="1"/>
          <p:nvPr/>
        </p:nvSpPr>
        <p:spPr>
          <a:xfrm>
            <a:off x="4300763" y="1445616"/>
            <a:ext cx="1021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dirty="0" smtClean="0">
                <a:solidFill>
                  <a:prstClr val="black"/>
                </a:solidFill>
                <a:latin typeface="Calibri"/>
              </a:rPr>
              <a:t>Toulouse</a:t>
            </a:r>
            <a:endParaRPr lang="ja-JP" altLang="en-US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53" name="AutoShape 27"/>
          <p:cNvCxnSpPr>
            <a:cxnSpLocks noChangeShapeType="1"/>
            <a:stCxn id="49" idx="3"/>
            <a:endCxn id="44" idx="1"/>
          </p:cNvCxnSpPr>
          <p:nvPr/>
        </p:nvCxnSpPr>
        <p:spPr bwMode="auto">
          <a:xfrm flipV="1">
            <a:off x="3160998" y="1630282"/>
            <a:ext cx="1139765" cy="13575"/>
          </a:xfrm>
          <a:prstGeom prst="curvedConnector3">
            <a:avLst>
              <a:gd name="adj1" fmla="val 50000"/>
            </a:avLst>
          </a:prstGeom>
          <a:noFill/>
          <a:ln w="38100">
            <a:solidFill>
              <a:schemeClr val="accent1"/>
            </a:solidFill>
            <a:prstDash val="sysDot"/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6" name="AutoShape 27"/>
          <p:cNvCxnSpPr>
            <a:cxnSpLocks noChangeShapeType="1"/>
            <a:stCxn id="44" idx="3"/>
            <a:endCxn id="6" idx="3"/>
          </p:cNvCxnSpPr>
          <p:nvPr/>
        </p:nvCxnSpPr>
        <p:spPr bwMode="auto">
          <a:xfrm>
            <a:off x="5322518" y="1630282"/>
            <a:ext cx="689345" cy="2483725"/>
          </a:xfrm>
          <a:prstGeom prst="curvedConnector3">
            <a:avLst>
              <a:gd name="adj1" fmla="val 179129"/>
            </a:avLst>
          </a:prstGeom>
          <a:noFill/>
          <a:ln w="38100">
            <a:solidFill>
              <a:schemeClr val="accent1"/>
            </a:solidFill>
            <a:prstDash val="sysDot"/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55866964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Thank you for your attention</a:t>
            </a:r>
            <a:endParaRPr kumimoji="1" lang="ja-JP" altLang="en-US" dirty="0"/>
          </a:p>
        </p:txBody>
      </p:sp>
      <p:sp>
        <p:nvSpPr>
          <p:cNvPr id="6" name="テキスト プレースホルダー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48850EF-ECDA-4ECE-8DA7-C6B35CBD4662}" type="slidenum">
              <a:rPr lang="ja-JP" altLang="en-US" smtClean="0"/>
              <a:pPr>
                <a:defRPr/>
              </a:pPr>
              <a:t>42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190779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>
          <a:xfrm>
            <a:off x="2977480" y="3328392"/>
            <a:ext cx="3682752" cy="168478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en-US" altLang="ja-JP" sz="6000" dirty="0" smtClean="0"/>
              <a:t>Thank you</a:t>
            </a:r>
            <a:endParaRPr kumimoji="1" lang="ja-JP" altLang="en-US" sz="6000" dirty="0"/>
          </a:p>
        </p:txBody>
      </p:sp>
    </p:spTree>
    <p:extLst>
      <p:ext uri="{BB962C8B-B14F-4D97-AF65-F5344CB8AC3E}">
        <p14:creationId xmlns:p14="http://schemas.microsoft.com/office/powerpoint/2010/main" val="1966694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67544" y="2708920"/>
            <a:ext cx="8229600" cy="1143000"/>
          </a:xfrm>
        </p:spPr>
        <p:txBody>
          <a:bodyPr/>
          <a:lstStyle/>
          <a:p>
            <a:r>
              <a:rPr kumimoji="1" lang="en-US" altLang="ja-JP" sz="6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Thank</a:t>
            </a:r>
            <a:r>
              <a:rPr lang="ja-JP" alt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6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endParaRPr kumimoji="1" lang="ja-JP" altLang="en-US" sz="6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641605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Assimilated Observations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48850EF-ECDA-4ECE-8DA7-C6B35CBD4662}" type="slidenum">
              <a:rPr lang="ja-JP" altLang="en-US" smtClean="0"/>
              <a:pPr>
                <a:defRPr/>
              </a:pPr>
              <a:t>5</a:t>
            </a:fld>
            <a:endParaRPr lang="ja-JP" altLang="en-US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9455"/>
            <a:ext cx="9144000" cy="5523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353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53752"/>
            <a:ext cx="8229600" cy="710952"/>
          </a:xfrm>
        </p:spPr>
        <p:txBody>
          <a:bodyPr/>
          <a:lstStyle/>
          <a:p>
            <a:r>
              <a:rPr kumimoji="1" lang="en-US" altLang="ja-JP" sz="4000" dirty="0" smtClean="0"/>
              <a:t>Status of the assimilated satellite data 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6D3F0D8-8ADA-4B70-A11F-BA660F944981}" type="slidenum">
              <a:rPr lang="ja-JP" altLang="en-US" smtClean="0"/>
              <a:pPr>
                <a:defRPr/>
              </a:pPr>
              <a:t>6</a:t>
            </a:fld>
            <a:endParaRPr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843808" y="6239053"/>
            <a:ext cx="597666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sz="1200" b="1" dirty="0" smtClean="0">
                <a:solidFill>
                  <a:schemeClr val="accent2"/>
                </a:solidFill>
              </a:rPr>
              <a:t>[ ]: Under Development</a:t>
            </a:r>
            <a:endParaRPr lang="en-US" altLang="ja-JP" sz="1200" b="1" dirty="0" smtClean="0"/>
          </a:p>
          <a:p>
            <a:r>
              <a:rPr lang="en-US" altLang="ja-JP" sz="1200" b="1" dirty="0" smtClean="0"/>
              <a:t>CSR</a:t>
            </a:r>
            <a:r>
              <a:rPr lang="en-US" altLang="ja-JP" sz="1200" dirty="0" smtClean="0"/>
              <a:t>: Clear Sky Radiance on water vapor channels, </a:t>
            </a:r>
            <a:r>
              <a:rPr lang="en-US" altLang="ja-JP" sz="1200" b="1" dirty="0" smtClean="0"/>
              <a:t>AMV</a:t>
            </a:r>
            <a:r>
              <a:rPr lang="en-US" altLang="ja-JP" sz="1200" dirty="0" smtClean="0"/>
              <a:t>: Atmospheric Motion Vector</a:t>
            </a:r>
          </a:p>
          <a:p>
            <a:r>
              <a:rPr lang="en-US" altLang="ja-JP" sz="1200" b="1" dirty="0" smtClean="0"/>
              <a:t>OSWV</a:t>
            </a:r>
            <a:r>
              <a:rPr lang="en-US" altLang="ja-JP" sz="1200" dirty="0" smtClean="0"/>
              <a:t>: Ocean Surface Wind Vectors, </a:t>
            </a:r>
            <a:r>
              <a:rPr lang="en-US" altLang="ja-JP" sz="1200" b="1" dirty="0" smtClean="0"/>
              <a:t>RO</a:t>
            </a:r>
            <a:r>
              <a:rPr lang="en-US" altLang="ja-JP" sz="1200" dirty="0" smtClean="0"/>
              <a:t>: Radio Occultation</a:t>
            </a:r>
            <a:endParaRPr kumimoji="1" lang="ja-JP" altLang="en-US" sz="1200" dirty="0"/>
          </a:p>
        </p:txBody>
      </p:sp>
      <p:graphicFrame>
        <p:nvGraphicFramePr>
          <p:cNvPr id="8" name="コンテンツ プレースホルダ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6980555"/>
              </p:ext>
            </p:extLst>
          </p:nvPr>
        </p:nvGraphicFramePr>
        <p:xfrm>
          <a:off x="323529" y="637971"/>
          <a:ext cx="8496942" cy="5599341"/>
        </p:xfrm>
        <a:graphic>
          <a:graphicData uri="http://schemas.openxmlformats.org/drawingml/2006/table">
            <a:tbl>
              <a:tblPr/>
              <a:tblGrid>
                <a:gridCol w="1184002"/>
                <a:gridCol w="2789390"/>
                <a:gridCol w="1507850"/>
                <a:gridCol w="1507850"/>
                <a:gridCol w="1507850"/>
              </a:tblGrid>
              <a:tr h="207383"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Satellite/Instrument</a:t>
                      </a:r>
                    </a:p>
                  </a:txBody>
                  <a:tcPr marL="7654" marR="7654" marT="765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GA</a:t>
                      </a:r>
                    </a:p>
                  </a:txBody>
                  <a:tcPr marL="7654" marR="7654" marT="76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0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MA</a:t>
                      </a:r>
                    </a:p>
                  </a:txBody>
                  <a:tcPr marL="7654" marR="7654" marT="76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0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LA</a:t>
                      </a:r>
                    </a:p>
                  </a:txBody>
                  <a:tcPr marL="7654" marR="7654" marT="76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207383">
                <a:tc rowSpan="5">
                  <a:txBody>
                    <a:bodyPr/>
                    <a:lstStyle/>
                    <a:p>
                      <a:pPr algn="ctr" rtl="0" fontAlgn="ctr"/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1. MW Sounder</a:t>
                      </a:r>
                    </a:p>
                  </a:txBody>
                  <a:tcPr marL="7654" marR="7654" marT="765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000" b="1" i="0" u="none" strike="noStrike" dirty="0" smtClean="0">
                          <a:solidFill>
                            <a:schemeClr val="tx1"/>
                          </a:solidFill>
                          <a:latin typeface="Arial"/>
                        </a:rPr>
                        <a:t>NOAA15,18,19,Metop-A,-B,</a:t>
                      </a:r>
                      <a:r>
                        <a:rPr lang="en-GB" sz="1000" b="1" i="0" u="none" strike="noStrike" baseline="0" dirty="0" smtClean="0">
                          <a:solidFill>
                            <a:schemeClr val="tx1"/>
                          </a:solidFill>
                          <a:latin typeface="Arial"/>
                        </a:rPr>
                        <a:t>Aqua</a:t>
                      </a:r>
                      <a:r>
                        <a:rPr lang="en-GB" sz="1000" b="1" i="0" u="none" strike="noStrike" dirty="0" smtClean="0">
                          <a:solidFill>
                            <a:schemeClr val="tx1"/>
                          </a:solidFill>
                          <a:latin typeface="Arial"/>
                        </a:rPr>
                        <a:t>/AMSU-A</a:t>
                      </a:r>
                      <a:endParaRPr lang="en-GB" sz="1000" b="1" i="0" u="none" strike="noStrike" dirty="0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 marL="7654" marR="7654" marT="76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0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Radiation</a:t>
                      </a:r>
                      <a:endParaRPr lang="en-GB" sz="10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654" marR="7654" marT="76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000" b="1" i="0" u="none" strike="noStrike" dirty="0" smtClean="0">
                          <a:solidFill>
                            <a:schemeClr val="tx1"/>
                          </a:solidFill>
                          <a:latin typeface="Arial"/>
                        </a:rPr>
                        <a:t>Radiation</a:t>
                      </a:r>
                      <a:endParaRPr lang="en-GB" sz="1000" b="1" i="0" u="none" strike="noStrike" dirty="0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 marL="7654" marR="7654" marT="76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altLang="ja-JP" sz="1000" b="1" i="0" u="none" strike="noStrike" dirty="0" smtClean="0">
                          <a:solidFill>
                            <a:schemeClr val="tx1"/>
                          </a:solidFill>
                          <a:latin typeface="Arial"/>
                        </a:rPr>
                        <a:t>Radiation</a:t>
                      </a:r>
                      <a:endParaRPr lang="en-GB" altLang="ja-JP" sz="1000" b="1" i="0" u="none" strike="noStrike" dirty="0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 marL="7654" marR="7654" marT="76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207383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000" b="1" i="0" u="none" strike="noStrike" dirty="0" smtClean="0">
                          <a:solidFill>
                            <a:schemeClr val="tx1"/>
                          </a:solidFill>
                          <a:latin typeface="Arial"/>
                        </a:rPr>
                        <a:t>NOAA18,19,Metop-A,</a:t>
                      </a:r>
                      <a:r>
                        <a:rPr lang="en-GB" altLang="ja-JP" sz="1000" b="1" i="0" u="none" strike="noStrike" dirty="0" smtClean="0">
                          <a:solidFill>
                            <a:schemeClr val="tx1"/>
                          </a:solidFill>
                          <a:latin typeface="Arial"/>
                        </a:rPr>
                        <a:t>-B</a:t>
                      </a:r>
                      <a:r>
                        <a:rPr lang="en-GB" sz="1000" b="1" i="0" u="none" strike="noStrike" dirty="0" smtClean="0">
                          <a:solidFill>
                            <a:schemeClr val="tx1"/>
                          </a:solidFill>
                          <a:latin typeface="Arial"/>
                        </a:rPr>
                        <a:t>/MHS</a:t>
                      </a:r>
                      <a:endParaRPr lang="en-GB" sz="1000" b="1" i="0" u="none" strike="noStrike" dirty="0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 marL="7654" marR="7654" marT="76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0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Radiation</a:t>
                      </a:r>
                      <a:endParaRPr lang="en-GB" sz="10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654" marR="7654" marT="76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000" b="1" i="0" u="none" strike="noStrike" dirty="0" smtClean="0">
                          <a:solidFill>
                            <a:schemeClr val="tx1"/>
                          </a:solidFill>
                          <a:latin typeface="Arial"/>
                        </a:rPr>
                        <a:t>Radiation</a:t>
                      </a:r>
                      <a:endParaRPr lang="en-GB" sz="1000" b="1" i="0" u="none" strike="noStrike" dirty="0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 marL="7654" marR="7654" marT="76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altLang="ja-JP" sz="1000" b="1" i="0" u="none" strike="noStrike" dirty="0" smtClean="0">
                          <a:solidFill>
                            <a:schemeClr val="tx1"/>
                          </a:solidFill>
                          <a:latin typeface="Arial"/>
                        </a:rPr>
                        <a:t>Radiation</a:t>
                      </a:r>
                      <a:endParaRPr lang="en-GB" altLang="ja-JP" sz="1000" b="1" i="0" u="none" strike="noStrike" dirty="0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 marL="7654" marR="7654" marT="76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207383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000" b="1" i="0" u="none" strike="noStrike" dirty="0" smtClean="0">
                          <a:solidFill>
                            <a:schemeClr val="tx1"/>
                          </a:solidFill>
                          <a:latin typeface="Arial"/>
                        </a:rPr>
                        <a:t>DMSP-F17,18/SSMIS</a:t>
                      </a:r>
                      <a:endParaRPr lang="en-GB" sz="1000" b="1" i="0" u="none" strike="noStrike" dirty="0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 marL="7654" marR="7654" marT="76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altLang="ja-JP" sz="1000" b="1" i="0" u="none" strike="noStrike" dirty="0" smtClean="0">
                          <a:solidFill>
                            <a:schemeClr val="tx1"/>
                          </a:solidFill>
                          <a:latin typeface="Arial"/>
                        </a:rPr>
                        <a:t>Radiation</a:t>
                      </a:r>
                      <a:endParaRPr lang="en-GB" altLang="ja-JP" sz="1000" b="1" i="0" u="none" strike="noStrike" dirty="0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 marL="7654" marR="7654" marT="76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000" b="1" i="0" u="none" strike="noStrike" dirty="0" smtClean="0">
                          <a:solidFill>
                            <a:srgbClr val="C0504D"/>
                          </a:solidFill>
                          <a:latin typeface="Arial"/>
                        </a:rPr>
                        <a:t>[Radiation]</a:t>
                      </a:r>
                      <a:endParaRPr lang="en-GB" sz="1000" b="1" i="0" u="none" strike="noStrike" dirty="0">
                        <a:solidFill>
                          <a:srgbClr val="C0504D"/>
                        </a:solidFill>
                        <a:latin typeface="Arial"/>
                      </a:endParaRPr>
                    </a:p>
                  </a:txBody>
                  <a:tcPr marL="7654" marR="7654" marT="76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000" b="1" i="0" u="none" strike="noStrike" dirty="0" smtClean="0">
                          <a:solidFill>
                            <a:srgbClr val="C0504D"/>
                          </a:solidFill>
                          <a:latin typeface="Arial"/>
                        </a:rPr>
                        <a:t>[Radiation]</a:t>
                      </a:r>
                      <a:endParaRPr lang="en-GB" sz="1000" b="1" i="0" u="none" strike="noStrike" dirty="0">
                        <a:solidFill>
                          <a:srgbClr val="C0504D"/>
                        </a:solidFill>
                        <a:latin typeface="Arial"/>
                      </a:endParaRPr>
                    </a:p>
                  </a:txBody>
                  <a:tcPr marL="7654" marR="7654" marT="76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207383">
                <a:tc vMerge="1">
                  <a:txBody>
                    <a:bodyPr/>
                    <a:lstStyle/>
                    <a:p>
                      <a:pPr algn="ctr" rtl="0" fontAlgn="ctr"/>
                      <a:endParaRPr lang="en-GB" sz="11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654" marR="7654" marT="765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000" b="1" i="0" u="none" strike="noStrike" dirty="0" smtClean="0">
                          <a:solidFill>
                            <a:schemeClr val="tx1"/>
                          </a:solidFill>
                          <a:latin typeface="Arial"/>
                        </a:rPr>
                        <a:t>S-NPP/ATMS</a:t>
                      </a:r>
                      <a:endParaRPr lang="en-GB" sz="1000" b="1" i="0" u="none" strike="noStrike" dirty="0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 marL="7654" marR="7654" marT="76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altLang="ja-JP" sz="1000" b="1" i="0" u="none" strike="noStrike" dirty="0" smtClean="0">
                          <a:solidFill>
                            <a:schemeClr val="tx1"/>
                          </a:solidFill>
                          <a:latin typeface="Arial"/>
                        </a:rPr>
                        <a:t>Radiation</a:t>
                      </a:r>
                      <a:endParaRPr lang="en-GB" altLang="ja-JP" sz="1000" b="1" i="0" u="none" strike="noStrike" dirty="0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 marL="7654" marR="7654" marT="76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000" b="1" i="0" u="none" strike="noStrike" dirty="0" smtClean="0">
                          <a:solidFill>
                            <a:srgbClr val="C0504D"/>
                          </a:solidFill>
                          <a:latin typeface="Arial"/>
                        </a:rPr>
                        <a:t>[Radiation]</a:t>
                      </a:r>
                      <a:endParaRPr lang="en-GB" sz="1000" b="1" i="0" u="none" strike="noStrike" dirty="0">
                        <a:solidFill>
                          <a:srgbClr val="C0504D"/>
                        </a:solidFill>
                        <a:latin typeface="Arial"/>
                      </a:endParaRPr>
                    </a:p>
                  </a:txBody>
                  <a:tcPr marL="7654" marR="7654" marT="76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000" b="1" i="0" u="none" strike="noStrike" dirty="0" smtClean="0">
                          <a:solidFill>
                            <a:srgbClr val="C0504D"/>
                          </a:solidFill>
                          <a:latin typeface="Arial"/>
                        </a:rPr>
                        <a:t>[Radiation]</a:t>
                      </a:r>
                    </a:p>
                  </a:txBody>
                  <a:tcPr marL="7654" marR="7654" marT="76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207383">
                <a:tc vMerge="1">
                  <a:txBody>
                    <a:bodyPr/>
                    <a:lstStyle/>
                    <a:p>
                      <a:pPr algn="ctr" rtl="0" fontAlgn="ctr"/>
                      <a:endParaRPr lang="en-GB" sz="10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654" marR="7654" marT="765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000" b="1" i="0" u="none" strike="noStrike" dirty="0" err="1" smtClean="0">
                          <a:solidFill>
                            <a:schemeClr val="tx1"/>
                          </a:solidFill>
                          <a:latin typeface="Arial"/>
                        </a:rPr>
                        <a:t>Megha-Tropiques</a:t>
                      </a:r>
                      <a:r>
                        <a:rPr lang="en-GB" sz="1000" b="1" i="0" u="none" strike="noStrike" dirty="0" smtClean="0">
                          <a:solidFill>
                            <a:schemeClr val="tx1"/>
                          </a:solidFill>
                          <a:latin typeface="Arial"/>
                        </a:rPr>
                        <a:t>/SAPHIR</a:t>
                      </a:r>
                      <a:endParaRPr lang="en-GB" sz="1000" b="1" i="0" u="none" strike="noStrike" dirty="0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 marL="7654" marR="7654" marT="76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000" b="1" i="0" u="none" strike="noStrike" dirty="0" smtClean="0">
                          <a:solidFill>
                            <a:schemeClr val="tx1"/>
                          </a:solidFill>
                          <a:latin typeface="Arial"/>
                        </a:rPr>
                        <a:t>Radiation</a:t>
                      </a:r>
                      <a:endParaRPr lang="en-GB" sz="1000" b="1" i="0" u="none" strike="noStrike" dirty="0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 marL="7654" marR="7654" marT="76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000" b="1" i="0" u="none" strike="noStrike" dirty="0" smtClean="0">
                          <a:solidFill>
                            <a:srgbClr val="C0504D"/>
                          </a:solidFill>
                          <a:latin typeface="Arial"/>
                        </a:rPr>
                        <a:t>[Radiation]</a:t>
                      </a:r>
                      <a:endParaRPr lang="en-GB" sz="1000" b="1" i="0" u="none" strike="noStrike" dirty="0">
                        <a:solidFill>
                          <a:srgbClr val="C0504D"/>
                        </a:solidFill>
                        <a:latin typeface="Arial"/>
                      </a:endParaRPr>
                    </a:p>
                  </a:txBody>
                  <a:tcPr marL="7654" marR="7654" marT="76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000" b="1" i="0" u="none" strike="noStrike" dirty="0" smtClean="0">
                          <a:solidFill>
                            <a:srgbClr val="C0504D"/>
                          </a:solidFill>
                          <a:latin typeface="Arial"/>
                        </a:rPr>
                        <a:t>[Radiation]</a:t>
                      </a:r>
                      <a:endParaRPr lang="en-GB" sz="1000" b="1" i="0" u="none" strike="noStrike" dirty="0">
                        <a:solidFill>
                          <a:srgbClr val="C0504D"/>
                        </a:solidFill>
                        <a:latin typeface="Arial"/>
                      </a:endParaRPr>
                    </a:p>
                  </a:txBody>
                  <a:tcPr marL="7654" marR="7654" marT="76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207383"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en-GB" sz="10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2</a:t>
                      </a:r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. IR Sounder</a:t>
                      </a:r>
                    </a:p>
                  </a:txBody>
                  <a:tcPr marL="7654" marR="7654" marT="765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000" b="1" i="0" u="none" strike="noStrike" dirty="0">
                          <a:solidFill>
                            <a:schemeClr val="tx1"/>
                          </a:solidFill>
                          <a:latin typeface="Arial"/>
                        </a:rPr>
                        <a:t>Aqua/AIRS</a:t>
                      </a:r>
                    </a:p>
                  </a:txBody>
                  <a:tcPr marL="7654" marR="7654" marT="76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000" b="1" i="0" u="none" strike="noStrike" dirty="0" smtClean="0">
                          <a:solidFill>
                            <a:schemeClr val="tx1"/>
                          </a:solidFill>
                          <a:latin typeface="Arial"/>
                        </a:rPr>
                        <a:t>Radiation</a:t>
                      </a:r>
                      <a:endParaRPr lang="en-GB" sz="1000" b="1" i="0" u="none" strike="noStrike" dirty="0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 marL="7654" marR="7654" marT="76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000" b="1" i="0" u="none" strike="noStrike" dirty="0" smtClean="0">
                          <a:solidFill>
                            <a:srgbClr val="C0504D"/>
                          </a:solidFill>
                          <a:latin typeface="Arial"/>
                        </a:rPr>
                        <a:t>[Radiation]</a:t>
                      </a:r>
                      <a:endParaRPr lang="en-GB" sz="1000" b="1" i="0" u="none" strike="noStrike" dirty="0">
                        <a:solidFill>
                          <a:srgbClr val="C0504D"/>
                        </a:solidFill>
                        <a:latin typeface="Arial"/>
                      </a:endParaRPr>
                    </a:p>
                  </a:txBody>
                  <a:tcPr marL="7654" marR="7654" marT="76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000" b="1" i="0" u="none" strike="noStrike" dirty="0" smtClean="0">
                          <a:solidFill>
                            <a:srgbClr val="C0504D"/>
                          </a:solidFill>
                          <a:latin typeface="Arial"/>
                        </a:rPr>
                        <a:t>[Radiation]</a:t>
                      </a:r>
                      <a:endParaRPr lang="en-GB" sz="1000" b="1" i="0" u="none" strike="noStrike" dirty="0">
                        <a:solidFill>
                          <a:srgbClr val="C0504D"/>
                        </a:solidFill>
                        <a:latin typeface="Arial"/>
                      </a:endParaRPr>
                    </a:p>
                  </a:txBody>
                  <a:tcPr marL="7654" marR="7654" marT="76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207383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000" b="1" i="0" u="none" strike="noStrike" dirty="0" err="1" smtClean="0">
                          <a:solidFill>
                            <a:schemeClr val="tx1"/>
                          </a:solidFill>
                          <a:latin typeface="Arial"/>
                        </a:rPr>
                        <a:t>Metop</a:t>
                      </a:r>
                      <a:r>
                        <a:rPr lang="en-GB" sz="1000" b="1" i="0" u="none" strike="noStrike" dirty="0" smtClean="0">
                          <a:solidFill>
                            <a:schemeClr val="tx1"/>
                          </a:solidFill>
                          <a:latin typeface="Arial"/>
                        </a:rPr>
                        <a:t>-A,B/IASI</a:t>
                      </a:r>
                      <a:endParaRPr lang="en-GB" sz="1000" b="1" i="0" u="none" strike="noStrike" dirty="0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 marL="7654" marR="7654" marT="76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000" b="1" i="0" u="none" strike="noStrike" dirty="0" smtClean="0">
                          <a:solidFill>
                            <a:schemeClr val="tx1"/>
                          </a:solidFill>
                          <a:latin typeface="Arial"/>
                        </a:rPr>
                        <a:t>Radiation</a:t>
                      </a:r>
                      <a:endParaRPr lang="en-GB" sz="1000" b="1" i="0" u="none" strike="noStrike" dirty="0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 marL="7654" marR="7654" marT="76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000" b="1" i="0" u="none" strike="noStrike" dirty="0" smtClean="0">
                          <a:solidFill>
                            <a:srgbClr val="C0504D"/>
                          </a:solidFill>
                          <a:latin typeface="Arial"/>
                        </a:rPr>
                        <a:t>[Radiation]</a:t>
                      </a:r>
                      <a:endParaRPr lang="en-GB" sz="1000" b="1" i="0" u="none" strike="noStrike" dirty="0">
                        <a:solidFill>
                          <a:srgbClr val="C0504D"/>
                        </a:solidFill>
                        <a:latin typeface="Arial"/>
                      </a:endParaRPr>
                    </a:p>
                  </a:txBody>
                  <a:tcPr marL="7654" marR="7654" marT="76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000" b="1" i="0" u="none" strike="noStrike" dirty="0" smtClean="0">
                          <a:solidFill>
                            <a:srgbClr val="C0504D"/>
                          </a:solidFill>
                          <a:latin typeface="Arial"/>
                        </a:rPr>
                        <a:t>[Radiation]</a:t>
                      </a:r>
                      <a:endParaRPr lang="en-GB" sz="1000" b="1" i="0" u="none" strike="noStrike" dirty="0">
                        <a:solidFill>
                          <a:srgbClr val="C0504D"/>
                        </a:solidFill>
                        <a:latin typeface="Arial"/>
                      </a:endParaRPr>
                    </a:p>
                  </a:txBody>
                  <a:tcPr marL="7654" marR="7654" marT="76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207383">
                <a:tc vMerge="1">
                  <a:txBody>
                    <a:bodyPr/>
                    <a:lstStyle/>
                    <a:p>
                      <a:pPr algn="ctr" rtl="0" fontAlgn="ctr"/>
                      <a:endParaRPr lang="en-GB" sz="11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654" marR="7654" marT="765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000" b="1" i="0" u="none" strike="noStrike" dirty="0" smtClean="0">
                          <a:solidFill>
                            <a:schemeClr val="tx1"/>
                          </a:solidFill>
                          <a:latin typeface="Arial"/>
                        </a:rPr>
                        <a:t>S-NPP/</a:t>
                      </a:r>
                      <a:r>
                        <a:rPr lang="en-GB" sz="1000" b="1" i="0" u="none" strike="noStrike" dirty="0" err="1" smtClean="0">
                          <a:solidFill>
                            <a:schemeClr val="tx1"/>
                          </a:solidFill>
                          <a:latin typeface="Arial"/>
                        </a:rPr>
                        <a:t>CrIS</a:t>
                      </a:r>
                      <a:endParaRPr lang="en-GB" sz="1000" b="1" i="0" u="none" strike="noStrike" dirty="0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 marL="7654" marR="7654" marT="76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altLang="ja-JP" sz="1000" b="1" i="0" u="none" strike="noStrike" dirty="0" smtClean="0">
                          <a:solidFill>
                            <a:schemeClr val="tx1"/>
                          </a:solidFill>
                          <a:latin typeface="Arial"/>
                        </a:rPr>
                        <a:t>Radiation</a:t>
                      </a:r>
                      <a:endParaRPr lang="en-GB" altLang="ja-JP" sz="1000" b="1" i="0" u="none" strike="noStrike" dirty="0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 marL="7654" marR="7654" marT="76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000" b="1" i="0" u="none" strike="noStrike" dirty="0" smtClean="0">
                          <a:solidFill>
                            <a:srgbClr val="C0504D"/>
                          </a:solidFill>
                          <a:latin typeface="Arial"/>
                        </a:rPr>
                        <a:t>[Radiation]</a:t>
                      </a:r>
                      <a:endParaRPr lang="en-GB" sz="1000" b="1" i="0" u="none" strike="noStrike" dirty="0">
                        <a:solidFill>
                          <a:srgbClr val="C0504D"/>
                        </a:solidFill>
                        <a:latin typeface="Arial"/>
                      </a:endParaRPr>
                    </a:p>
                  </a:txBody>
                  <a:tcPr marL="7654" marR="7654" marT="76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000" b="1" i="0" u="none" strike="noStrike" dirty="0" smtClean="0">
                          <a:solidFill>
                            <a:srgbClr val="C0504D"/>
                          </a:solidFill>
                          <a:latin typeface="Arial"/>
                        </a:rPr>
                        <a:t>[Radiation]</a:t>
                      </a:r>
                      <a:endParaRPr lang="en-GB" sz="1000" b="1" i="0" u="none" strike="noStrike" dirty="0">
                        <a:solidFill>
                          <a:srgbClr val="C0504D"/>
                        </a:solidFill>
                        <a:latin typeface="Arial"/>
                      </a:endParaRPr>
                    </a:p>
                  </a:txBody>
                  <a:tcPr marL="7654" marR="7654" marT="76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207383">
                <a:tc rowSpan="3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altLang="ja-JP" sz="10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3. MW Imager</a:t>
                      </a:r>
                    </a:p>
                  </a:txBody>
                  <a:tcPr marL="7654" marR="7654" marT="765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000" b="1" i="0" u="none" strike="noStrike" dirty="0" smtClean="0">
                          <a:solidFill>
                            <a:schemeClr val="tx1"/>
                          </a:solidFill>
                          <a:latin typeface="Arial"/>
                        </a:rPr>
                        <a:t>DMSP</a:t>
                      </a:r>
                      <a:r>
                        <a:rPr lang="en-GB" altLang="ja-JP" sz="1000" b="1" i="0" u="none" strike="noStrike" dirty="0" smtClean="0">
                          <a:solidFill>
                            <a:schemeClr val="tx1"/>
                          </a:solidFill>
                          <a:latin typeface="Arial"/>
                        </a:rPr>
                        <a:t>-F</a:t>
                      </a:r>
                      <a:r>
                        <a:rPr lang="en-GB" sz="1000" b="1" i="0" u="none" strike="noStrike" dirty="0" smtClean="0">
                          <a:solidFill>
                            <a:schemeClr val="tx1"/>
                          </a:solidFill>
                          <a:latin typeface="Arial"/>
                        </a:rPr>
                        <a:t>16,17,18/SSMIS</a:t>
                      </a:r>
                      <a:endParaRPr lang="en-GB" sz="1000" b="1" i="0" u="none" strike="noStrike" dirty="0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 marL="7654" marR="7654" marT="76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000" b="1" i="0" u="none" strike="noStrike" dirty="0" smtClean="0">
                          <a:solidFill>
                            <a:schemeClr val="tx1"/>
                          </a:solidFill>
                          <a:latin typeface="Arial"/>
                        </a:rPr>
                        <a:t>Radiation</a:t>
                      </a:r>
                      <a:endParaRPr lang="en-GB" sz="1000" b="1" i="0" u="none" strike="noStrike" dirty="0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 marL="7654" marR="7654" marT="76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000" b="1" i="0" u="none" strike="noStrike" dirty="0" smtClean="0">
                          <a:solidFill>
                            <a:schemeClr val="tx1"/>
                          </a:solidFill>
                          <a:latin typeface="Arial"/>
                        </a:rPr>
                        <a:t>Radiation, </a:t>
                      </a:r>
                      <a:r>
                        <a:rPr lang="en-GB" sz="1000" b="1" i="0" u="none" strike="noStrike" dirty="0">
                          <a:solidFill>
                            <a:schemeClr val="tx1"/>
                          </a:solidFill>
                          <a:latin typeface="Arial"/>
                        </a:rPr>
                        <a:t>Rain Rate</a:t>
                      </a:r>
                    </a:p>
                  </a:txBody>
                  <a:tcPr marL="7654" marR="7654" marT="76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altLang="ja-JP" sz="1000" b="1" i="0" u="none" strike="noStrike" dirty="0" smtClean="0">
                          <a:solidFill>
                            <a:schemeClr val="tx1"/>
                          </a:solidFill>
                          <a:latin typeface="Arial"/>
                        </a:rPr>
                        <a:t>Radiation</a:t>
                      </a:r>
                      <a:endParaRPr lang="en-GB" altLang="ja-JP" sz="1000" b="1" i="0" u="none" strike="noStrike" dirty="0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 marL="7654" marR="7654" marT="76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207383">
                <a:tc vMerge="1">
                  <a:txBody>
                    <a:bodyPr/>
                    <a:lstStyle/>
                    <a:p>
                      <a:pPr algn="ctr" rtl="0" fontAlgn="ctr"/>
                      <a:endParaRPr lang="en-GB" sz="10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654" marR="7654" marT="765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000" b="1" i="0" u="none" strike="noStrike" dirty="0" smtClean="0">
                          <a:solidFill>
                            <a:schemeClr val="tx1"/>
                          </a:solidFill>
                          <a:latin typeface="Arial"/>
                        </a:rPr>
                        <a:t>GCOM-W/AMSR2</a:t>
                      </a:r>
                      <a:endParaRPr lang="en-GB" sz="1000" b="1" i="0" u="none" strike="noStrike" dirty="0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 marL="7654" marR="7654" marT="76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altLang="ja-JP" sz="1000" b="1" i="0" u="none" strike="noStrike" dirty="0" smtClean="0">
                          <a:solidFill>
                            <a:schemeClr val="tx1"/>
                          </a:solidFill>
                          <a:latin typeface="Arial"/>
                        </a:rPr>
                        <a:t>Radiation</a:t>
                      </a:r>
                      <a:endParaRPr lang="en-GB" altLang="ja-JP" sz="1000" b="1" i="0" u="none" strike="noStrike" dirty="0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 marL="7654" marR="7654" marT="76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altLang="ja-JP" sz="1000" b="1" i="0" u="none" strike="noStrike" dirty="0" smtClean="0">
                          <a:solidFill>
                            <a:schemeClr val="tx1"/>
                          </a:solidFill>
                          <a:latin typeface="Arial"/>
                        </a:rPr>
                        <a:t>Radiation, Rain Rate</a:t>
                      </a:r>
                      <a:endParaRPr lang="en-GB" altLang="ja-JP" sz="1000" b="1" i="0" u="none" strike="noStrike" dirty="0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 marL="7654" marR="7654" marT="76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altLang="ja-JP" sz="1000" b="1" i="0" u="none" strike="noStrike" dirty="0" smtClean="0">
                          <a:solidFill>
                            <a:schemeClr val="tx1"/>
                          </a:solidFill>
                          <a:latin typeface="Arial"/>
                        </a:rPr>
                        <a:t>Radiation</a:t>
                      </a:r>
                      <a:endParaRPr lang="en-GB" altLang="ja-JP" sz="1000" b="1" i="0" u="none" strike="noStrike" dirty="0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 marL="7654" marR="7654" marT="76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207383">
                <a:tc vMerge="1">
                  <a:txBody>
                    <a:bodyPr/>
                    <a:lstStyle/>
                    <a:p>
                      <a:pPr algn="ctr" rtl="0" fontAlgn="ctr"/>
                      <a:endParaRPr lang="en-GB" sz="10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654" marR="7654" marT="765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000" b="1" i="0" u="none" strike="noStrike" dirty="0" smtClean="0">
                          <a:solidFill>
                            <a:schemeClr val="tx1"/>
                          </a:solidFill>
                          <a:latin typeface="Arial"/>
                        </a:rPr>
                        <a:t>GPM-core/GMI</a:t>
                      </a:r>
                      <a:endParaRPr lang="en-GB" sz="1000" b="1" i="0" u="none" strike="noStrike" dirty="0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 marL="7654" marR="7654" marT="76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altLang="ja-JP" sz="1000" b="1" i="0" u="none" strike="noStrike" dirty="0" smtClean="0">
                          <a:solidFill>
                            <a:schemeClr val="tx1"/>
                          </a:solidFill>
                          <a:latin typeface="Arial"/>
                        </a:rPr>
                        <a:t>Radiation</a:t>
                      </a:r>
                      <a:endParaRPr lang="en-GB" altLang="ja-JP" sz="1000" b="1" i="0" u="none" strike="noStrike" dirty="0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 marL="7654" marR="7654" marT="76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altLang="ja-JP" sz="1000" b="1" i="0" u="none" strike="noStrike" dirty="0" smtClean="0">
                          <a:solidFill>
                            <a:schemeClr val="tx1"/>
                          </a:solidFill>
                          <a:latin typeface="Arial"/>
                        </a:rPr>
                        <a:t>Radiation</a:t>
                      </a:r>
                      <a:endParaRPr lang="en-GB" altLang="ja-JP" sz="1000" b="1" i="0" u="none" strike="noStrike" dirty="0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 marL="7654" marR="7654" marT="76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altLang="ja-JP" sz="1000" b="1" i="0" u="none" strike="noStrike" dirty="0" smtClean="0">
                          <a:solidFill>
                            <a:schemeClr val="tx1"/>
                          </a:solidFill>
                          <a:latin typeface="Arial"/>
                        </a:rPr>
                        <a:t>Radiation</a:t>
                      </a:r>
                      <a:endParaRPr lang="en-GB" altLang="ja-JP" sz="1000" b="1" i="0" u="none" strike="noStrike" dirty="0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 marL="7654" marR="7654" marT="76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207383">
                <a:tc rowSpan="6">
                  <a:txBody>
                    <a:bodyPr/>
                    <a:lstStyle/>
                    <a:p>
                      <a:pPr algn="ctr" rtl="0" fontAlgn="ctr"/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4. VIS/IR Imager</a:t>
                      </a:r>
                    </a:p>
                  </a:txBody>
                  <a:tcPr marL="7654" marR="7654" marT="765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kumimoji="1" lang="en-GB" sz="1000" b="1" i="0" u="none" strike="noStrike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Himawari-8</a:t>
                      </a:r>
                      <a:endParaRPr kumimoji="1" lang="en-GB" sz="1000" b="1" i="0" u="none" strike="noStrike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654" marR="7654" marT="76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CSR, AMV</a:t>
                      </a:r>
                    </a:p>
                  </a:txBody>
                  <a:tcPr marL="7654" marR="7654" marT="76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000" b="1" i="0" u="none" strike="noStrike" dirty="0">
                          <a:solidFill>
                            <a:schemeClr val="tx1"/>
                          </a:solidFill>
                          <a:latin typeface="Arial"/>
                        </a:rPr>
                        <a:t>CSR</a:t>
                      </a:r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, AMV</a:t>
                      </a:r>
                    </a:p>
                  </a:txBody>
                  <a:tcPr marL="7654" marR="7654" marT="76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altLang="ja-JP" sz="1000" b="1" i="0" u="none" strike="noStrike" dirty="0" smtClean="0">
                          <a:solidFill>
                            <a:schemeClr val="tx1"/>
                          </a:solidFill>
                          <a:latin typeface="Arial"/>
                        </a:rPr>
                        <a:t>CSR</a:t>
                      </a:r>
                      <a:r>
                        <a:rPr lang="en-GB" altLang="ja-JP" sz="10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, AMV</a:t>
                      </a:r>
                      <a:endParaRPr lang="en-GB" altLang="ja-JP" sz="10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654" marR="7654" marT="76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207383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000" b="1" i="0" u="none" strike="noStrike" dirty="0" smtClean="0">
                          <a:solidFill>
                            <a:schemeClr val="tx1"/>
                          </a:solidFill>
                          <a:latin typeface="Arial"/>
                        </a:rPr>
                        <a:t>GOES-13,15</a:t>
                      </a:r>
                      <a:endParaRPr lang="en-GB" sz="1000" b="1" i="0" u="none" strike="noStrike" dirty="0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 marL="7654" marR="7654" marT="76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CSR, AMV</a:t>
                      </a:r>
                    </a:p>
                  </a:txBody>
                  <a:tcPr marL="7654" marR="7654" marT="76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ja-JP" sz="10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-</a:t>
                      </a:r>
                    </a:p>
                  </a:txBody>
                  <a:tcPr marL="7654" marR="7654" marT="76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ja-JP" sz="10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-</a:t>
                      </a:r>
                    </a:p>
                  </a:txBody>
                  <a:tcPr marL="7654" marR="7654" marT="76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07383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000" b="1" i="0" u="none" strike="noStrike" dirty="0" smtClean="0">
                          <a:solidFill>
                            <a:schemeClr val="tx1"/>
                          </a:solidFill>
                          <a:latin typeface="Arial"/>
                        </a:rPr>
                        <a:t>Meteosat-8,10</a:t>
                      </a:r>
                      <a:endParaRPr lang="en-GB" sz="1000" b="1" i="0" u="none" strike="noStrike" dirty="0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 marL="7654" marR="7654" marT="76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0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CSR, AMV</a:t>
                      </a:r>
                    </a:p>
                  </a:txBody>
                  <a:tcPr marL="7654" marR="7654" marT="76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ja-JP" sz="10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-</a:t>
                      </a:r>
                    </a:p>
                  </a:txBody>
                  <a:tcPr marL="7654" marR="7654" marT="76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ja-JP" sz="10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-</a:t>
                      </a:r>
                    </a:p>
                  </a:txBody>
                  <a:tcPr marL="7654" marR="7654" marT="76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07383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altLang="ja-JP" sz="1000" b="1" i="0" u="none" strike="noStrike" dirty="0" smtClean="0">
                          <a:solidFill>
                            <a:schemeClr val="tx1"/>
                          </a:solidFill>
                          <a:latin typeface="Arial"/>
                        </a:rPr>
                        <a:t>NOAA15,18,19,Metop-A,-B</a:t>
                      </a:r>
                      <a:r>
                        <a:rPr lang="en-GB" sz="1000" b="1" i="0" u="none" strike="noStrike" dirty="0" smtClean="0">
                          <a:solidFill>
                            <a:schemeClr val="tx1"/>
                          </a:solidFill>
                          <a:latin typeface="Arial"/>
                        </a:rPr>
                        <a:t>/AVHRR</a:t>
                      </a:r>
                      <a:endParaRPr lang="en-GB" sz="1000" b="1" i="0" u="none" strike="noStrike" dirty="0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 marL="7654" marR="7654" marT="76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altLang="ja-JP" sz="1000" b="1" i="0" u="none" strike="noStrike" dirty="0" smtClean="0">
                          <a:solidFill>
                            <a:schemeClr val="tx1"/>
                          </a:solidFill>
                          <a:latin typeface="Arial"/>
                        </a:rPr>
                        <a:t>AMV</a:t>
                      </a:r>
                      <a:endParaRPr lang="en-GB" altLang="ja-JP" sz="1000" b="1" i="0" u="none" strike="noStrike" dirty="0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 marL="7654" marR="7654" marT="76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ja-JP" sz="10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-</a:t>
                      </a:r>
                    </a:p>
                  </a:txBody>
                  <a:tcPr marL="7654" marR="7654" marT="76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ja-JP" sz="10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-</a:t>
                      </a:r>
                    </a:p>
                  </a:txBody>
                  <a:tcPr marL="7654" marR="7654" marT="76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07383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000" b="1" i="0" u="none" strike="noStrike" dirty="0" err="1">
                          <a:solidFill>
                            <a:schemeClr val="tx1"/>
                          </a:solidFill>
                          <a:latin typeface="Arial"/>
                        </a:rPr>
                        <a:t>Aqua,Terra</a:t>
                      </a:r>
                      <a:r>
                        <a:rPr lang="en-GB" sz="1000" b="1" i="0" u="none" strike="noStrike" dirty="0">
                          <a:solidFill>
                            <a:schemeClr val="tx1"/>
                          </a:solidFill>
                          <a:latin typeface="Arial"/>
                        </a:rPr>
                        <a:t>/MODIS</a:t>
                      </a:r>
                    </a:p>
                  </a:txBody>
                  <a:tcPr marL="7654" marR="7654" marT="76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AMV</a:t>
                      </a:r>
                    </a:p>
                  </a:txBody>
                  <a:tcPr marL="7654" marR="7654" marT="76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ja-JP" sz="10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-</a:t>
                      </a:r>
                    </a:p>
                  </a:txBody>
                  <a:tcPr marL="7654" marR="7654" marT="76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ja-JP" sz="10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-</a:t>
                      </a:r>
                    </a:p>
                  </a:txBody>
                  <a:tcPr marL="7654" marR="7654" marT="76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07383">
                <a:tc vMerge="1">
                  <a:txBody>
                    <a:bodyPr/>
                    <a:lstStyle/>
                    <a:p>
                      <a:pPr algn="ctr" rtl="0" fontAlgn="ctr"/>
                      <a:endParaRPr lang="en-GB" sz="10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654" marR="7654" marT="765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000" b="1" i="0" u="none" strike="noStrike" dirty="0" smtClean="0">
                          <a:solidFill>
                            <a:schemeClr val="tx1"/>
                          </a:solidFill>
                          <a:latin typeface="Arial"/>
                        </a:rPr>
                        <a:t>LEOGEO composite</a:t>
                      </a:r>
                      <a:r>
                        <a:rPr lang="en-GB" sz="1000" b="1" i="0" u="none" strike="noStrike" baseline="0" dirty="0" smtClean="0">
                          <a:solidFill>
                            <a:schemeClr val="tx1"/>
                          </a:solidFill>
                          <a:latin typeface="Arial"/>
                        </a:rPr>
                        <a:t> image</a:t>
                      </a:r>
                      <a:endParaRPr lang="en-GB" sz="1000" b="1" i="0" u="none" strike="noStrike" dirty="0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 marL="7654" marR="7654" marT="76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0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AMV</a:t>
                      </a:r>
                      <a:endParaRPr lang="en-GB" sz="10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654" marR="7654" marT="76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ja-JP" sz="10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-</a:t>
                      </a:r>
                      <a:endParaRPr lang="en-US" altLang="ja-JP" sz="10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654" marR="7654" marT="76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ja-JP" sz="10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-</a:t>
                      </a:r>
                      <a:endParaRPr lang="en-US" altLang="ja-JP" sz="10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654" marR="7654" marT="76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0738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5. Scatterometer</a:t>
                      </a:r>
                    </a:p>
                  </a:txBody>
                  <a:tcPr marL="7654" marR="7654" marT="765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000" b="1" i="0" u="none" strike="noStrike" dirty="0" err="1" smtClean="0">
                          <a:solidFill>
                            <a:schemeClr val="tx1"/>
                          </a:solidFill>
                          <a:latin typeface="Arial"/>
                        </a:rPr>
                        <a:t>Metop</a:t>
                      </a:r>
                      <a:r>
                        <a:rPr lang="en-GB" sz="1000" b="1" i="0" u="none" strike="noStrike" dirty="0" smtClean="0">
                          <a:solidFill>
                            <a:schemeClr val="tx1"/>
                          </a:solidFill>
                          <a:latin typeface="Arial"/>
                        </a:rPr>
                        <a:t>-A,-B/ASCAT</a:t>
                      </a:r>
                      <a:endParaRPr lang="en-GB" sz="1000" b="1" i="0" u="none" strike="noStrike" dirty="0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 marL="7654" marR="7654" marT="76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OSWV</a:t>
                      </a:r>
                    </a:p>
                  </a:txBody>
                  <a:tcPr marL="7654" marR="7654" marT="76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altLang="ja-JP" sz="10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OSWV</a:t>
                      </a:r>
                      <a:endParaRPr lang="en-GB" altLang="ja-JP" sz="10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654" marR="7654" marT="76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000" b="1" i="0" u="none" strike="noStrike" dirty="0">
                          <a:solidFill>
                            <a:srgbClr val="C0504D"/>
                          </a:solidFill>
                          <a:latin typeface="Arial"/>
                        </a:rPr>
                        <a:t>[OSWV]</a:t>
                      </a:r>
                    </a:p>
                  </a:txBody>
                  <a:tcPr marL="7654" marR="7654" marT="76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207383">
                <a:tc rowSpan="5">
                  <a:txBody>
                    <a:bodyPr/>
                    <a:lstStyle/>
                    <a:p>
                      <a:pPr algn="ctr" rtl="0" fontAlgn="ctr"/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6. </a:t>
                      </a:r>
                      <a:r>
                        <a:rPr lang="en-GB" sz="10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RO</a:t>
                      </a:r>
                      <a:endParaRPr lang="en-GB" sz="10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654" marR="7654" marT="765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000" b="1" i="0" u="none" strike="noStrike" dirty="0" smtClean="0">
                          <a:solidFill>
                            <a:schemeClr val="tx1"/>
                          </a:solidFill>
                          <a:latin typeface="Arial"/>
                        </a:rPr>
                        <a:t>GRACE-A,-B/Blackjack</a:t>
                      </a:r>
                      <a:endParaRPr lang="en-GB" sz="1000" b="1" i="0" u="none" strike="noStrike" dirty="0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 marL="7654" marR="7654" marT="76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altLang="ja-JP" sz="10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Bending Angle</a:t>
                      </a:r>
                      <a:endParaRPr lang="en-GB" altLang="ja-JP" sz="10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654" marR="7654" marT="76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000" b="1" i="0" u="none" strike="noStrike" dirty="0" smtClean="0">
                          <a:solidFill>
                            <a:schemeClr val="tx1"/>
                          </a:solidFill>
                          <a:latin typeface="Arial"/>
                        </a:rPr>
                        <a:t>Refractivity</a:t>
                      </a:r>
                      <a:endParaRPr lang="en-GB" sz="1000" b="1" i="0" u="none" strike="noStrike" dirty="0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 marL="7654" marR="7654" marT="76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rowSpan="5">
                  <a:txBody>
                    <a:bodyPr/>
                    <a:lstStyle/>
                    <a:p>
                      <a:pPr algn="ctr" rtl="0" fontAlgn="ctr"/>
                      <a:r>
                        <a:rPr lang="en-GB" sz="1000" b="1" i="0" u="none" strike="noStrike" dirty="0">
                          <a:solidFill>
                            <a:schemeClr val="accent2"/>
                          </a:solidFill>
                          <a:latin typeface="Arial"/>
                        </a:rPr>
                        <a:t>(Under development)</a:t>
                      </a:r>
                    </a:p>
                  </a:txBody>
                  <a:tcPr marL="7654" marR="7654" marT="76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207383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000" b="1" i="0" u="none" strike="noStrike" dirty="0" err="1" smtClean="0">
                          <a:solidFill>
                            <a:schemeClr val="tx1"/>
                          </a:solidFill>
                          <a:latin typeface="Arial"/>
                        </a:rPr>
                        <a:t>Metop</a:t>
                      </a:r>
                      <a:r>
                        <a:rPr lang="en-GB" sz="1000" b="1" i="0" u="none" strike="noStrike" dirty="0" smtClean="0">
                          <a:solidFill>
                            <a:schemeClr val="tx1"/>
                          </a:solidFill>
                          <a:latin typeface="Arial"/>
                        </a:rPr>
                        <a:t>-A,-B/GRAS</a:t>
                      </a:r>
                      <a:endParaRPr lang="en-GB" sz="1000" b="1" i="0" u="none" strike="noStrike" dirty="0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 marL="7654" marR="7654" marT="76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altLang="ja-JP" sz="10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Bending Angle</a:t>
                      </a:r>
                      <a:endParaRPr lang="en-GB" sz="10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654" marR="7654" marT="76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altLang="ja-JP" sz="1000" b="1" i="0" u="none" strike="noStrike" dirty="0" smtClean="0">
                          <a:solidFill>
                            <a:schemeClr val="tx1"/>
                          </a:solidFill>
                          <a:latin typeface="Arial"/>
                        </a:rPr>
                        <a:t>Refractivity</a:t>
                      </a:r>
                    </a:p>
                  </a:txBody>
                  <a:tcPr marL="7654" marR="7654" marT="76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  <a:tr h="207383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000" b="1" i="0" u="none" strike="noStrike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TerraSAR</a:t>
                      </a:r>
                      <a:r>
                        <a:rPr lang="en-GB" sz="10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-X/IGOR</a:t>
                      </a:r>
                      <a:endParaRPr lang="en-GB" sz="10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654" marR="7654" marT="76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altLang="ja-JP" sz="10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Bending Angle</a:t>
                      </a:r>
                      <a:endParaRPr lang="en-GB" altLang="ja-JP" sz="10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654" marR="7654" marT="76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altLang="ja-JP" sz="1000" b="1" i="0" u="none" strike="noStrike" dirty="0" smtClean="0">
                          <a:solidFill>
                            <a:schemeClr val="tx1"/>
                          </a:solidFill>
                          <a:latin typeface="Arial"/>
                        </a:rPr>
                        <a:t>Refractivity</a:t>
                      </a:r>
                    </a:p>
                  </a:txBody>
                  <a:tcPr marL="7654" marR="7654" marT="76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  <a:tr h="207383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000" b="1" i="0" u="none" strike="noStrike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TanDEM</a:t>
                      </a:r>
                      <a:r>
                        <a:rPr lang="en-GB" sz="10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-X/IGOR</a:t>
                      </a:r>
                      <a:endParaRPr lang="en-GB" sz="10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654" marR="7654" marT="76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kumimoji="1" lang="en-GB" altLang="ja-JP" sz="1000" b="1" i="0" u="none" strike="noStrike" kern="1200" dirty="0" smtClean="0">
                          <a:solidFill>
                            <a:srgbClr val="C0504D"/>
                          </a:solidFill>
                          <a:latin typeface="Arial"/>
                          <a:ea typeface="+mn-ea"/>
                          <a:cs typeface="+mn-cs"/>
                        </a:rPr>
                        <a:t>[Bending Angle]</a:t>
                      </a:r>
                      <a:endParaRPr kumimoji="1" lang="en-GB" altLang="ja-JP" sz="1000" b="1" i="0" u="none" strike="noStrike" kern="1200" dirty="0">
                        <a:solidFill>
                          <a:srgbClr val="C0504D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654" marR="7654" marT="76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altLang="ja-JP" sz="1000" b="1" i="0" u="none" strike="noStrike" dirty="0" smtClean="0">
                          <a:solidFill>
                            <a:schemeClr val="tx1"/>
                          </a:solidFill>
                          <a:latin typeface="Arial"/>
                        </a:rPr>
                        <a:t>Refractivity</a:t>
                      </a:r>
                    </a:p>
                  </a:txBody>
                  <a:tcPr marL="7654" marR="7654" marT="76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  <a:tr h="207383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COSMIC/IGOR</a:t>
                      </a:r>
                    </a:p>
                  </a:txBody>
                  <a:tcPr marL="7654" marR="7654" marT="76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altLang="ja-JP" sz="10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Bending Angle</a:t>
                      </a:r>
                      <a:endParaRPr lang="en-GB" sz="10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654" marR="7654" marT="76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altLang="ja-JP" sz="1000" b="1" i="0" u="none" strike="noStrike" dirty="0" smtClean="0">
                          <a:solidFill>
                            <a:schemeClr val="tx1"/>
                          </a:solidFill>
                          <a:latin typeface="Arial"/>
                        </a:rPr>
                        <a:t>Refractivity</a:t>
                      </a:r>
                    </a:p>
                  </a:txBody>
                  <a:tcPr marL="7654" marR="7654" marT="76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  <a:tr h="20738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0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7. Radar</a:t>
                      </a:r>
                      <a:endParaRPr lang="en-GB" sz="10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654" marR="7654" marT="765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0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GPM/DPR</a:t>
                      </a:r>
                      <a:endParaRPr lang="en-GB" sz="10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654" marR="7654" marT="76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altLang="ja-JP" sz="10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-</a:t>
                      </a:r>
                      <a:endParaRPr lang="en-GB" altLang="ja-JP" sz="10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654" marR="7654" marT="76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000" b="1" i="0" u="none" strike="noStrike" dirty="0" smtClean="0">
                          <a:solidFill>
                            <a:schemeClr val="tx1"/>
                          </a:solidFill>
                          <a:latin typeface="Arial"/>
                        </a:rPr>
                        <a:t>Reflectivity</a:t>
                      </a:r>
                      <a:endParaRPr lang="en-GB" sz="1000" b="1" i="0" u="none" strike="noStrike" dirty="0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 marL="7654" marR="7654" marT="76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altLang="ja-JP" sz="1000" b="1" i="0" u="none" strike="noStrike" dirty="0" smtClean="0">
                          <a:solidFill>
                            <a:schemeClr val="accent2"/>
                          </a:solidFill>
                          <a:latin typeface="Arial"/>
                        </a:rPr>
                        <a:t>[Reflectivity]</a:t>
                      </a:r>
                      <a:endParaRPr lang="en-GB" sz="1000" b="1" i="0" u="none" strike="noStrike" dirty="0">
                        <a:solidFill>
                          <a:schemeClr val="accent2"/>
                        </a:solidFill>
                        <a:latin typeface="Arial"/>
                      </a:endParaRPr>
                    </a:p>
                  </a:txBody>
                  <a:tcPr marL="7654" marR="7654" marT="76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207383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GB" sz="10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8. Soil Moisture</a:t>
                      </a:r>
                      <a:endParaRPr lang="en-GB" sz="10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654" marR="7654" marT="765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0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GCOM-W/AMSR2</a:t>
                      </a:r>
                      <a:endParaRPr lang="en-GB" sz="10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654" marR="7654" marT="76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altLang="ja-JP" sz="10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-</a:t>
                      </a:r>
                      <a:r>
                        <a:rPr lang="en-GB" altLang="ja-JP" sz="1000" b="1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endParaRPr lang="en-GB" altLang="ja-JP" sz="10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654" marR="7654" marT="76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kumimoji="1" lang="en-GB" sz="1000" b="1" i="0" u="none" strike="noStrike" kern="1200" dirty="0" smtClean="0">
                          <a:solidFill>
                            <a:schemeClr val="accent2"/>
                          </a:solidFill>
                          <a:latin typeface="Arial"/>
                          <a:ea typeface="+mn-ea"/>
                          <a:cs typeface="+mn-cs"/>
                        </a:rPr>
                        <a:t>[Soil Moisture]</a:t>
                      </a:r>
                      <a:endParaRPr kumimoji="1" lang="en-GB" sz="1000" b="1" i="0" u="none" strike="noStrike" kern="1200" dirty="0">
                        <a:solidFill>
                          <a:schemeClr val="accent2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654" marR="7654" marT="76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altLang="ja-JP" sz="1000" b="1" i="0" u="none" strike="noStrike" baseline="0" dirty="0" smtClean="0">
                          <a:solidFill>
                            <a:schemeClr val="tx1"/>
                          </a:solidFill>
                          <a:latin typeface="Arial"/>
                        </a:rPr>
                        <a:t>Soil Moisture</a:t>
                      </a:r>
                      <a:endParaRPr lang="en-GB" altLang="ja-JP" sz="1000" b="1" i="0" u="none" strike="noStrike" dirty="0" smtClean="0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 marL="7654" marR="7654" marT="76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207383">
                <a:tc vMerge="1">
                  <a:txBody>
                    <a:bodyPr/>
                    <a:lstStyle/>
                    <a:p>
                      <a:pPr algn="ctr" rtl="0" fontAlgn="ctr"/>
                      <a:endParaRPr lang="en-GB" sz="10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654" marR="7654" marT="765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000" b="1" i="0" u="none" strike="noStrike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Metop</a:t>
                      </a:r>
                      <a:r>
                        <a:rPr lang="en-GB" sz="10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-A,-B/AVHRR</a:t>
                      </a:r>
                      <a:endParaRPr lang="en-GB" sz="10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654" marR="7654" marT="76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altLang="ja-JP" sz="10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- </a:t>
                      </a:r>
                      <a:endParaRPr lang="en-GB" altLang="ja-JP" sz="10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654" marR="7654" marT="76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GB" altLang="ja-JP" sz="1000" b="1" i="0" u="none" strike="noStrike" kern="1200" dirty="0" smtClean="0">
                          <a:solidFill>
                            <a:schemeClr val="accent2"/>
                          </a:solidFill>
                          <a:latin typeface="Arial"/>
                          <a:ea typeface="+mn-ea"/>
                          <a:cs typeface="+mn-cs"/>
                        </a:rPr>
                        <a:t>[Soil Moisture]</a:t>
                      </a:r>
                    </a:p>
                  </a:txBody>
                  <a:tcPr marL="7654" marR="7654" marT="76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altLang="ja-JP" sz="1000" b="1" i="0" u="none" strike="noStrike" baseline="0" dirty="0" smtClean="0">
                          <a:solidFill>
                            <a:schemeClr val="tx1"/>
                          </a:solidFill>
                          <a:latin typeface="Arial"/>
                        </a:rPr>
                        <a:t>Soil Moisture</a:t>
                      </a:r>
                      <a:endParaRPr lang="en-GB" altLang="ja-JP" sz="1000" b="1" i="0" u="none" strike="noStrike" dirty="0" smtClean="0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 marL="7654" marR="7654" marT="76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99035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title"/>
          </p:nvPr>
        </p:nvSpPr>
        <p:spPr>
          <a:xfrm>
            <a:off x="722313" y="3861048"/>
            <a:ext cx="7772400" cy="1907927"/>
          </a:xfrm>
        </p:spPr>
        <p:txBody>
          <a:bodyPr/>
          <a:lstStyle/>
          <a:p>
            <a:r>
              <a:rPr kumimoji="1" lang="en-US" altLang="ja-JP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Updates</a:t>
            </a:r>
            <a:r>
              <a:rPr kumimoji="1" lang="ja-JP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kumimoji="1" lang="en-US" altLang="ja-JP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SINCE the last meeting </a:t>
            </a:r>
            <a:r>
              <a:rPr kumimoji="1" lang="en-US" altLang="ja-JP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2016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lang="en-US" altLang="ja-JP" sz="2800" dirty="0" smtClean="0">
                <a:solidFill>
                  <a:schemeClr val="tx1"/>
                </a:solidFill>
              </a:rPr>
              <a:t>GA: </a:t>
            </a:r>
            <a:r>
              <a:rPr lang="en-US" altLang="ja-JP" sz="2800" dirty="0">
                <a:solidFill>
                  <a:schemeClr val="tx1"/>
                </a:solidFill>
              </a:rPr>
              <a:t>Global </a:t>
            </a:r>
            <a:r>
              <a:rPr lang="en-US" altLang="ja-JP" sz="2800" dirty="0" smtClean="0">
                <a:solidFill>
                  <a:schemeClr val="tx1"/>
                </a:solidFill>
              </a:rPr>
              <a:t>Analysis</a:t>
            </a:r>
            <a:br>
              <a:rPr lang="en-US" altLang="ja-JP" sz="2800" dirty="0" smtClean="0">
                <a:solidFill>
                  <a:schemeClr val="tx1"/>
                </a:solidFill>
              </a:rPr>
            </a:br>
            <a:r>
              <a:rPr lang="en-US" altLang="ja-JP" sz="2800" dirty="0" smtClean="0">
                <a:solidFill>
                  <a:schemeClr val="tx1"/>
                </a:solidFill>
              </a:rPr>
              <a:t>MA: </a:t>
            </a:r>
            <a:r>
              <a:rPr lang="en-US" altLang="ja-JP" sz="2800" dirty="0" err="1">
                <a:solidFill>
                  <a:schemeClr val="tx1"/>
                </a:solidFill>
              </a:rPr>
              <a:t>Meso</a:t>
            </a:r>
            <a:r>
              <a:rPr lang="en-US" altLang="ja-JP" sz="2800" dirty="0">
                <a:solidFill>
                  <a:schemeClr val="tx1"/>
                </a:solidFill>
              </a:rPr>
              <a:t>-scale </a:t>
            </a:r>
            <a:r>
              <a:rPr lang="en-US" altLang="ja-JP" sz="2800" dirty="0" smtClean="0">
                <a:solidFill>
                  <a:schemeClr val="tx1"/>
                </a:solidFill>
              </a:rPr>
              <a:t>Analysis</a:t>
            </a:r>
            <a:br>
              <a:rPr lang="en-US" altLang="ja-JP" sz="2800" dirty="0" smtClean="0">
                <a:solidFill>
                  <a:schemeClr val="tx1"/>
                </a:solidFill>
              </a:rPr>
            </a:br>
            <a:r>
              <a:rPr lang="en-US" altLang="ja-JP" sz="2800" dirty="0" smtClean="0">
                <a:solidFill>
                  <a:schemeClr val="tx1"/>
                </a:solidFill>
              </a:rPr>
              <a:t>LA: </a:t>
            </a:r>
            <a:r>
              <a:rPr lang="en-US" altLang="ja-JP" sz="2800" dirty="0">
                <a:solidFill>
                  <a:schemeClr val="tx1"/>
                </a:solidFill>
              </a:rPr>
              <a:t>Local Analysis</a:t>
            </a:r>
            <a:endParaRPr kumimoji="1" lang="ja-JP" altLang="en-US" dirty="0"/>
          </a:p>
        </p:txBody>
      </p:sp>
      <p:sp>
        <p:nvSpPr>
          <p:cNvPr id="6" name="テキスト プレースホルダー 5"/>
          <p:cNvSpPr>
            <a:spLocks noGrp="1"/>
          </p:cNvSpPr>
          <p:nvPr>
            <p:ph type="body" idx="1"/>
          </p:nvPr>
        </p:nvSpPr>
        <p:spPr>
          <a:xfrm>
            <a:off x="722313" y="620689"/>
            <a:ext cx="7772400" cy="3240359"/>
          </a:xfrm>
        </p:spPr>
        <p:txBody>
          <a:bodyPr/>
          <a:lstStyle/>
          <a:p>
            <a:pPr marL="457200" indent="-457200">
              <a:buAutoNum type="arabicParenBoth"/>
            </a:pPr>
            <a:r>
              <a:rPr kumimoji="1" lang="en-US" altLang="ja-JP" dirty="0" smtClean="0">
                <a:solidFill>
                  <a:schemeClr val="tx1"/>
                </a:solidFill>
              </a:rPr>
              <a:t>Dec.2015: </a:t>
            </a:r>
            <a:r>
              <a:rPr kumimoji="1" lang="en-US" altLang="ja-JP" dirty="0" err="1" smtClean="0">
                <a:solidFill>
                  <a:schemeClr val="tx1"/>
                </a:solidFill>
              </a:rPr>
              <a:t>Metop</a:t>
            </a:r>
            <a:r>
              <a:rPr kumimoji="1" lang="en-US" altLang="ja-JP" dirty="0" smtClean="0">
                <a:solidFill>
                  <a:schemeClr val="tx1"/>
                </a:solidFill>
              </a:rPr>
              <a:t>/ASCAT  Ocean Wind Vector</a:t>
            </a:r>
            <a:r>
              <a:rPr lang="ja-JP" altLang="en-US" dirty="0">
                <a:solidFill>
                  <a:schemeClr val="tx1"/>
                </a:solidFill>
              </a:rPr>
              <a:t> </a:t>
            </a:r>
            <a:r>
              <a:rPr lang="en-US" altLang="ja-JP" dirty="0" smtClean="0">
                <a:solidFill>
                  <a:schemeClr val="tx1"/>
                </a:solidFill>
              </a:rPr>
              <a:t>for MA – by M. Moriya</a:t>
            </a:r>
            <a:endParaRPr kumimoji="1" lang="en-US" altLang="ja-JP" dirty="0" smtClean="0">
              <a:solidFill>
                <a:schemeClr val="tx1"/>
              </a:solidFill>
            </a:endParaRPr>
          </a:p>
          <a:p>
            <a:pPr marL="457200" indent="-457200">
              <a:buAutoNum type="arabicParenBoth"/>
            </a:pPr>
            <a:r>
              <a:rPr lang="en-US" altLang="ja-JP" dirty="0" smtClean="0">
                <a:solidFill>
                  <a:schemeClr val="tx1"/>
                </a:solidFill>
              </a:rPr>
              <a:t>Mar.2016: Himawari-8 AMV for GA, MA and LA – by K. Yamashita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altLang="ja-JP" dirty="0">
                <a:solidFill>
                  <a:schemeClr val="tx1"/>
                </a:solidFill>
              </a:rPr>
              <a:t>Dec. </a:t>
            </a:r>
            <a:r>
              <a:rPr lang="en-US" altLang="ja-JP" dirty="0" smtClean="0">
                <a:solidFill>
                  <a:schemeClr val="tx1"/>
                </a:solidFill>
              </a:rPr>
              <a:t>2016: Revision of </a:t>
            </a:r>
            <a:r>
              <a:rPr lang="en-US" altLang="ja-JP" dirty="0">
                <a:solidFill>
                  <a:schemeClr val="tx1"/>
                </a:solidFill>
              </a:rPr>
              <a:t>QC for </a:t>
            </a:r>
            <a:r>
              <a:rPr lang="en-US" altLang="ja-JP" dirty="0" smtClean="0">
                <a:solidFill>
                  <a:schemeClr val="tx1"/>
                </a:solidFill>
              </a:rPr>
              <a:t>GA</a:t>
            </a:r>
          </a:p>
          <a:p>
            <a:pPr marL="457200" indent="-457200">
              <a:buFont typeface="Arial" pitchFamily="34" charset="0"/>
              <a:buAutoNum type="arabicParenBoth"/>
            </a:pPr>
            <a:r>
              <a:rPr kumimoji="1" lang="en-US" altLang="ja-JP" dirty="0" smtClean="0">
                <a:solidFill>
                  <a:schemeClr val="tx1"/>
                </a:solidFill>
              </a:rPr>
              <a:t>Mar. 2016: Himawari</a:t>
            </a:r>
            <a:r>
              <a:rPr lang="en-US" altLang="ja-JP" dirty="0" smtClean="0">
                <a:solidFill>
                  <a:schemeClr val="tx1"/>
                </a:solidFill>
              </a:rPr>
              <a:t>-8 CSR for GA and MA – by M. </a:t>
            </a:r>
            <a:r>
              <a:rPr lang="en-US" altLang="ja-JP" dirty="0" err="1" smtClean="0">
                <a:solidFill>
                  <a:schemeClr val="tx1"/>
                </a:solidFill>
              </a:rPr>
              <a:t>Kazumori</a:t>
            </a:r>
            <a:endParaRPr lang="en-US" altLang="ja-JP" dirty="0" smtClean="0">
              <a:solidFill>
                <a:schemeClr val="tx1"/>
              </a:solidFill>
            </a:endParaRPr>
          </a:p>
          <a:p>
            <a:pPr marL="457200" indent="-457200">
              <a:buFont typeface="Arial" pitchFamily="34" charset="0"/>
              <a:buAutoNum type="arabicParenBoth"/>
            </a:pPr>
            <a:r>
              <a:rPr lang="en-US" altLang="ja-JP" dirty="0" smtClean="0">
                <a:solidFill>
                  <a:schemeClr val="tx1"/>
                </a:solidFill>
              </a:rPr>
              <a:t>Mar. 2016: GPM-core/DPR for MA – by Y. Ikuta</a:t>
            </a:r>
            <a:endParaRPr lang="en-US" altLang="ja-JP" dirty="0">
              <a:solidFill>
                <a:schemeClr val="tx1"/>
              </a:solidFill>
            </a:endParaRPr>
          </a:p>
          <a:p>
            <a:pPr marL="457200" indent="-457200">
              <a:buAutoNum type="arabicParenBoth"/>
            </a:pPr>
            <a:r>
              <a:rPr kumimoji="1" lang="en-US" altLang="ja-JP" dirty="0" smtClean="0">
                <a:solidFill>
                  <a:schemeClr val="tx1"/>
                </a:solidFill>
              </a:rPr>
              <a:t>Mar. 2016: GPM-core/GMI for GA and MA – by M. </a:t>
            </a:r>
            <a:r>
              <a:rPr kumimoji="1" lang="en-US" altLang="ja-JP" dirty="0" err="1" smtClean="0">
                <a:solidFill>
                  <a:schemeClr val="tx1"/>
                </a:solidFill>
              </a:rPr>
              <a:t>Kazumori</a:t>
            </a:r>
            <a:endParaRPr kumimoji="1" lang="en-US" altLang="ja-JP" dirty="0" smtClean="0">
              <a:solidFill>
                <a:schemeClr val="tx1"/>
              </a:solidFill>
            </a:endParaRPr>
          </a:p>
          <a:p>
            <a:pPr marL="457200" indent="-457200">
              <a:buAutoNum type="arabicParenBoth"/>
            </a:pPr>
            <a:r>
              <a:rPr kumimoji="1" lang="en-US" altLang="ja-JP" dirty="0" smtClean="0">
                <a:solidFill>
                  <a:schemeClr val="tx1"/>
                </a:solidFill>
              </a:rPr>
              <a:t>Mar. 2016: GNSS Radio Occultation for MA – by Y. </a:t>
            </a:r>
            <a:r>
              <a:rPr kumimoji="1" lang="en-US" altLang="ja-JP" dirty="0" err="1" smtClean="0">
                <a:solidFill>
                  <a:schemeClr val="tx1"/>
                </a:solidFill>
              </a:rPr>
              <a:t>Hirahara</a:t>
            </a:r>
            <a:r>
              <a:rPr lang="en-US" altLang="ja-JP" dirty="0" smtClean="0">
                <a:solidFill>
                  <a:schemeClr val="tx1"/>
                </a:solidFill>
              </a:rPr>
              <a:t>, </a:t>
            </a:r>
            <a:r>
              <a:rPr kumimoji="1" lang="en-US" altLang="ja-JP" dirty="0" smtClean="0">
                <a:solidFill>
                  <a:schemeClr val="tx1"/>
                </a:solidFill>
              </a:rPr>
              <a:t>H. </a:t>
            </a:r>
            <a:r>
              <a:rPr kumimoji="1" lang="en-US" altLang="ja-JP" dirty="0" err="1" smtClean="0">
                <a:solidFill>
                  <a:schemeClr val="tx1"/>
                </a:solidFill>
              </a:rPr>
              <a:t>Owada</a:t>
            </a:r>
            <a:r>
              <a:rPr kumimoji="1" lang="en-US" altLang="ja-JP" dirty="0" smtClean="0">
                <a:solidFill>
                  <a:schemeClr val="tx1"/>
                </a:solidFill>
              </a:rPr>
              <a:t> and M. Moriya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48850EF-ECDA-4ECE-8DA7-C6B35CBD4662}" type="slidenum">
              <a:rPr lang="ja-JP" altLang="en-US" smtClean="0"/>
              <a:pPr>
                <a:defRPr/>
              </a:pPr>
              <a:t>7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832465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ja-JP" dirty="0"/>
              <a:t>ASCAT Ocean Wind </a:t>
            </a:r>
            <a:r>
              <a:rPr lang="en-GB" altLang="ja-JP" dirty="0" smtClean="0"/>
              <a:t>Vector (M)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06AD45F-CB8C-4AFE-831E-212F8161C2A0}" type="slidenum">
              <a:rPr lang="ja-JP" altLang="en-US" smtClean="0"/>
              <a:pPr>
                <a:defRPr/>
              </a:pPr>
              <a:t>8</a:t>
            </a:fld>
            <a:endParaRPr lang="ja-JP" altLang="en-US" dirty="0"/>
          </a:p>
        </p:txBody>
      </p:sp>
      <p:sp>
        <p:nvSpPr>
          <p:cNvPr id="7" name="コンテンツ プレースホルダー 2"/>
          <p:cNvSpPr txBox="1">
            <a:spLocks/>
          </p:cNvSpPr>
          <p:nvPr/>
        </p:nvSpPr>
        <p:spPr>
          <a:xfrm>
            <a:off x="251520" y="1196752"/>
            <a:ext cx="5960606" cy="3240360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000" smtClean="0"/>
              <a:t>First guess</a:t>
            </a:r>
          </a:p>
          <a:p>
            <a:pPr lvl="1"/>
            <a:r>
              <a:rPr lang="en-US" altLang="ja-JP" sz="1800" smtClean="0"/>
              <a:t>Wind fields are improved in particular at lower levels.</a:t>
            </a:r>
          </a:p>
          <a:p>
            <a:pPr lvl="1"/>
            <a:r>
              <a:rPr lang="en-US" altLang="ja-JP" sz="1800" smtClean="0"/>
              <a:t>Similar improvements were found for other elements such as MSLP and satellite brightness temperature.</a:t>
            </a:r>
          </a:p>
          <a:p>
            <a:pPr marL="363538" indent="-363538">
              <a:lnSpc>
                <a:spcPct val="80000"/>
              </a:lnSpc>
            </a:pPr>
            <a:r>
              <a:rPr lang="en-US" altLang="ja-JP" sz="2000" smtClean="0"/>
              <a:t>Precipitation forecast (figures are omitted):</a:t>
            </a:r>
          </a:p>
          <a:p>
            <a:pPr marL="763588" lvl="1" indent="-363538">
              <a:lnSpc>
                <a:spcPct val="80000"/>
              </a:lnSpc>
            </a:pPr>
            <a:r>
              <a:rPr lang="en-US" altLang="ja-JP" sz="1600" smtClean="0"/>
              <a:t>ETS for heavy rain (40  mm/3  hours) in the summer experiment and moderate rain  (10 and  30  mm/3  hours) in the winter experiment are improved.</a:t>
            </a:r>
          </a:p>
          <a:p>
            <a:pPr marL="763588" lvl="1" indent="-363538">
              <a:lnSpc>
                <a:spcPct val="80000"/>
              </a:lnSpc>
            </a:pPr>
            <a:r>
              <a:rPr lang="en-US" altLang="ja-JP" sz="1800" smtClean="0"/>
              <a:t>The other improvements such as low level wind speed and mean sea level pressure were also confirmed.</a:t>
            </a:r>
            <a:endParaRPr lang="en-US" altLang="ja-JP" sz="2000" smtClean="0"/>
          </a:p>
          <a:p>
            <a:pPr lvl="1"/>
            <a:endParaRPr lang="ja-JP" altLang="en-US" sz="2000" dirty="0"/>
          </a:p>
        </p:txBody>
      </p:sp>
      <p:grpSp>
        <p:nvGrpSpPr>
          <p:cNvPr id="8" name="グループ化 7"/>
          <p:cNvGrpSpPr/>
          <p:nvPr/>
        </p:nvGrpSpPr>
        <p:grpSpPr>
          <a:xfrm>
            <a:off x="467544" y="4077072"/>
            <a:ext cx="8129716" cy="2347546"/>
            <a:chOff x="-2268760" y="3529726"/>
            <a:chExt cx="11010036" cy="3377518"/>
          </a:xfrm>
        </p:grpSpPr>
        <p:pic>
          <p:nvPicPr>
            <p:cNvPr id="9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16531" y="3551586"/>
              <a:ext cx="3677603" cy="33556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268760" y="3573016"/>
              <a:ext cx="3702368" cy="33185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6056" y="3529726"/>
              <a:ext cx="3665220" cy="33556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正方形/長方形 11"/>
            <p:cNvSpPr/>
            <p:nvPr/>
          </p:nvSpPr>
          <p:spPr>
            <a:xfrm>
              <a:off x="2496651" y="3551585"/>
              <a:ext cx="2062685" cy="252000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17643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rPr>
                <a:t>AMV</a:t>
              </a:r>
              <a:endParaRPr kumimoji="0" lang="ja-JP" altLang="en-US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endParaRPr>
            </a:p>
          </p:txBody>
        </p:sp>
        <p:sp>
          <p:nvSpPr>
            <p:cNvPr id="13" name="正方形/長方形 12"/>
            <p:cNvSpPr/>
            <p:nvPr/>
          </p:nvSpPr>
          <p:spPr>
            <a:xfrm>
              <a:off x="6037707" y="3565726"/>
              <a:ext cx="2062685" cy="252000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17643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rPr>
                <a:t>Aircraft</a:t>
              </a:r>
              <a:endParaRPr kumimoji="0" lang="ja-JP" altLang="en-US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endParaRPr>
            </a:p>
          </p:txBody>
        </p:sp>
        <p:sp>
          <p:nvSpPr>
            <p:cNvPr id="14" name="正方形/長方形 13"/>
            <p:cNvSpPr/>
            <p:nvPr/>
          </p:nvSpPr>
          <p:spPr>
            <a:xfrm>
              <a:off x="-1234685" y="3573016"/>
              <a:ext cx="2062685" cy="252000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17643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rPr>
                <a:t>RAOB</a:t>
              </a:r>
              <a:endParaRPr kumimoji="0" lang="ja-JP" altLang="en-US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endParaRPr>
            </a:p>
          </p:txBody>
        </p:sp>
        <p:sp>
          <p:nvSpPr>
            <p:cNvPr id="15" name="右矢印 14"/>
            <p:cNvSpPr/>
            <p:nvPr/>
          </p:nvSpPr>
          <p:spPr>
            <a:xfrm>
              <a:off x="51493" y="3841073"/>
              <a:ext cx="1260000" cy="540000"/>
            </a:xfrm>
            <a:prstGeom prst="rightArrow">
              <a:avLst/>
            </a:prstGeom>
            <a:solidFill>
              <a:sysClr val="window" lastClr="FFFFFF">
                <a:lumMod val="50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417643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rPr>
                <a:t>worse</a:t>
              </a:r>
              <a:endParaRPr kumimoji="0" lang="ja-JP" alt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endParaRPr>
            </a:p>
          </p:txBody>
        </p:sp>
        <p:sp>
          <p:nvSpPr>
            <p:cNvPr id="16" name="左矢印 15"/>
            <p:cNvSpPr/>
            <p:nvPr/>
          </p:nvSpPr>
          <p:spPr>
            <a:xfrm>
              <a:off x="-1244507" y="3841073"/>
              <a:ext cx="1260000" cy="540000"/>
            </a:xfrm>
            <a:prstGeom prst="leftArrow">
              <a:avLst/>
            </a:prstGeom>
            <a:solidFill>
              <a:srgbClr val="F7964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17643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rPr>
                <a:t>better</a:t>
              </a:r>
              <a:endParaRPr kumimoji="0" lang="ja-JP" alt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endParaRPr>
            </a:p>
          </p:txBody>
        </p:sp>
      </p:grpSp>
      <p:grpSp>
        <p:nvGrpSpPr>
          <p:cNvPr id="17" name="グループ化 16"/>
          <p:cNvGrpSpPr/>
          <p:nvPr/>
        </p:nvGrpSpPr>
        <p:grpSpPr>
          <a:xfrm>
            <a:off x="6184151" y="1785957"/>
            <a:ext cx="2943360" cy="2376264"/>
            <a:chOff x="6184151" y="1785957"/>
            <a:chExt cx="2943360" cy="2376264"/>
          </a:xfrm>
        </p:grpSpPr>
        <p:grpSp>
          <p:nvGrpSpPr>
            <p:cNvPr id="18" name="グループ化 17"/>
            <p:cNvGrpSpPr/>
            <p:nvPr/>
          </p:nvGrpSpPr>
          <p:grpSpPr>
            <a:xfrm>
              <a:off x="6184151" y="1785957"/>
              <a:ext cx="2761237" cy="2376264"/>
              <a:chOff x="-949873" y="3357304"/>
              <a:chExt cx="3553325" cy="3168000"/>
            </a:xfrm>
          </p:grpSpPr>
          <p:pic>
            <p:nvPicPr>
              <p:cNvPr id="20" name="図 19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58" t="25265" r="76378" b="48451"/>
              <a:stretch/>
            </p:blipFill>
            <p:spPr>
              <a:xfrm>
                <a:off x="-949873" y="3357304"/>
                <a:ext cx="3553325" cy="3168000"/>
              </a:xfrm>
              <a:prstGeom prst="rect">
                <a:avLst/>
              </a:prstGeom>
            </p:spPr>
          </p:pic>
          <p:cxnSp>
            <p:nvCxnSpPr>
              <p:cNvPr id="21" name="直線コネクタ 20"/>
              <p:cNvCxnSpPr/>
              <p:nvPr/>
            </p:nvCxnSpPr>
            <p:spPr>
              <a:xfrm>
                <a:off x="1048127" y="3753304"/>
                <a:ext cx="0" cy="2219039"/>
              </a:xfrm>
              <a:prstGeom prst="line">
                <a:avLst/>
              </a:prstGeom>
              <a:ln w="25400">
                <a:solidFill>
                  <a:srgbClr val="FF000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正方形/長方形 21"/>
              <p:cNvSpPr/>
              <p:nvPr/>
            </p:nvSpPr>
            <p:spPr>
              <a:xfrm>
                <a:off x="-913873" y="3357304"/>
                <a:ext cx="3492000" cy="432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72000" bIns="72000" rtlCol="0" anchor="ctr"/>
              <a:lstStyle/>
              <a:p>
                <a:pPr algn="ctr"/>
                <a:r>
                  <a:rPr kumimoji="1" lang="en-US" altLang="ja-JP" dirty="0" smtClean="0">
                    <a:solidFill>
                      <a:schemeClr val="tx1"/>
                    </a:solidFill>
                  </a:rPr>
                  <a:t>O–B freq. distribution</a:t>
                </a:r>
                <a:endParaRPr kumimoji="1" lang="ja-JP" altLang="en-US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9" name="テキスト ボックス 18"/>
            <p:cNvSpPr txBox="1"/>
            <p:nvPr/>
          </p:nvSpPr>
          <p:spPr>
            <a:xfrm>
              <a:off x="7945777" y="2209411"/>
              <a:ext cx="118173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200" dirty="0" smtClean="0"/>
                <a:t>ME=0.14 [m/s]</a:t>
              </a:r>
            </a:p>
            <a:p>
              <a:r>
                <a:rPr lang="en-US" altLang="ja-JP" sz="1200" dirty="0" smtClean="0"/>
                <a:t>STD=1.4 [m/s]</a:t>
              </a:r>
              <a:endParaRPr kumimoji="1" lang="ja-JP" altLang="en-US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3852020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3967" y="3364537"/>
            <a:ext cx="2662047" cy="1735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53752"/>
            <a:ext cx="9144000" cy="1143000"/>
          </a:xfrm>
        </p:spPr>
        <p:txBody>
          <a:bodyPr/>
          <a:lstStyle/>
          <a:p>
            <a:r>
              <a:rPr lang="en-US" altLang="ja-JP" sz="3200" dirty="0"/>
              <a:t>O-B normalized </a:t>
            </a:r>
            <a:r>
              <a:rPr lang="en-US" altLang="ja-JP" sz="3200" dirty="0" smtClean="0"/>
              <a:t>histograms </a:t>
            </a:r>
            <a:r>
              <a:rPr lang="en-US" altLang="ja-JP" sz="3200" dirty="0"/>
              <a:t>of </a:t>
            </a:r>
            <a:r>
              <a:rPr lang="en-US" altLang="ja-JP" sz="3200" dirty="0" smtClean="0"/>
              <a:t>Himawari-8 </a:t>
            </a:r>
            <a:r>
              <a:rPr lang="en-US" altLang="ja-JP" sz="3200" dirty="0"/>
              <a:t>AMVs </a:t>
            </a:r>
            <a:r>
              <a:rPr lang="en-US" altLang="ja-JP" sz="3200" dirty="0" smtClean="0"/>
              <a:t>in the  Northern </a:t>
            </a:r>
            <a:r>
              <a:rPr lang="en-US" altLang="ja-JP" sz="3200" dirty="0"/>
              <a:t>Hemisphere (poleward of </a:t>
            </a:r>
            <a:r>
              <a:rPr lang="en-US" altLang="ja-JP" sz="3200" dirty="0" smtClean="0"/>
              <a:t>20N )</a:t>
            </a:r>
            <a:endParaRPr kumimoji="1" lang="ja-JP" altLang="en-US" sz="18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48850EF-ECDA-4ECE-8DA7-C6B35CBD4662}" type="slidenum">
              <a:rPr lang="ja-JP" altLang="en-US" smtClean="0"/>
              <a:pPr>
                <a:defRPr/>
              </a:pPr>
              <a:t>9</a:t>
            </a:fld>
            <a:endParaRPr lang="ja-JP" alt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292" y="3745821"/>
            <a:ext cx="1656185" cy="749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004" y="1535317"/>
            <a:ext cx="2624386" cy="174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正方形/長方形 4"/>
          <p:cNvSpPr/>
          <p:nvPr/>
        </p:nvSpPr>
        <p:spPr>
          <a:xfrm>
            <a:off x="1135044" y="1548826"/>
            <a:ext cx="85792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200" dirty="0"/>
              <a:t>NH-IR-HL</a:t>
            </a:r>
            <a:endParaRPr lang="ja-JP" altLang="en-US" sz="1200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9390" y="1548826"/>
            <a:ext cx="2610231" cy="1735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正方形/長方形 5"/>
          <p:cNvSpPr/>
          <p:nvPr/>
        </p:nvSpPr>
        <p:spPr>
          <a:xfrm>
            <a:off x="3707904" y="1554660"/>
            <a:ext cx="87556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200" dirty="0"/>
              <a:t>NH-IR-ML</a:t>
            </a:r>
            <a:endParaRPr lang="ja-JP" altLang="en-US" sz="1200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071" y="1535317"/>
            <a:ext cx="2662047" cy="1735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正方形/長方形 10"/>
          <p:cNvSpPr/>
          <p:nvPr/>
        </p:nvSpPr>
        <p:spPr>
          <a:xfrm>
            <a:off x="6319620" y="1522394"/>
            <a:ext cx="83227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200" dirty="0" smtClean="0"/>
              <a:t>NH-IR-LL</a:t>
            </a:r>
            <a:endParaRPr lang="ja-JP" altLang="en-US" sz="1200" dirty="0"/>
          </a:p>
        </p:txBody>
      </p:sp>
      <p:sp>
        <p:nvSpPr>
          <p:cNvPr id="15" name="正方形/長方形 14"/>
          <p:cNvSpPr/>
          <p:nvPr/>
        </p:nvSpPr>
        <p:spPr>
          <a:xfrm>
            <a:off x="6333966" y="3376489"/>
            <a:ext cx="88357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200" dirty="0" smtClean="0"/>
              <a:t>NH-VS-LL</a:t>
            </a:r>
            <a:endParaRPr lang="ja-JP" altLang="en-US" sz="1200" dirty="0"/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963" y="3373557"/>
            <a:ext cx="2662047" cy="1735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正方形/長方形 19"/>
          <p:cNvSpPr/>
          <p:nvPr/>
        </p:nvSpPr>
        <p:spPr>
          <a:xfrm>
            <a:off x="1107679" y="3367723"/>
            <a:ext cx="94404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200" dirty="0" smtClean="0"/>
              <a:t>NH-WV-HL</a:t>
            </a:r>
            <a:endParaRPr lang="ja-JP" altLang="en-US" sz="1200" dirty="0"/>
          </a:p>
        </p:txBody>
      </p:sp>
      <p:sp>
        <p:nvSpPr>
          <p:cNvPr id="8" name="正方形/長方形 7"/>
          <p:cNvSpPr/>
          <p:nvPr/>
        </p:nvSpPr>
        <p:spPr>
          <a:xfrm>
            <a:off x="2440550" y="2076602"/>
            <a:ext cx="10214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200" b="1" dirty="0">
                <a:solidFill>
                  <a:srgbClr val="FF0000"/>
                </a:solidFill>
              </a:rPr>
              <a:t>0.15 </a:t>
            </a:r>
            <a:r>
              <a:rPr lang="ja-JP" altLang="en-US" sz="1200" b="1" dirty="0" smtClean="0">
                <a:solidFill>
                  <a:srgbClr val="FF0000"/>
                </a:solidFill>
              </a:rPr>
              <a:t>　 </a:t>
            </a:r>
            <a:r>
              <a:rPr lang="en-US" altLang="ja-JP" sz="1200" b="1" dirty="0" smtClean="0">
                <a:solidFill>
                  <a:srgbClr val="FF0000"/>
                </a:solidFill>
              </a:rPr>
              <a:t>2.63 </a:t>
            </a:r>
            <a:endParaRPr lang="en-US" altLang="ja-JP" sz="1200" b="1" dirty="0">
              <a:solidFill>
                <a:srgbClr val="FF0000"/>
              </a:solidFill>
            </a:endParaRPr>
          </a:p>
          <a:p>
            <a:r>
              <a:rPr lang="en-US" altLang="ja-JP" sz="1200" b="1" dirty="0">
                <a:solidFill>
                  <a:srgbClr val="0000FF"/>
                </a:solidFill>
              </a:rPr>
              <a:t>-0.77 </a:t>
            </a:r>
            <a:r>
              <a:rPr lang="ja-JP" altLang="en-US" sz="1200" b="1" dirty="0" smtClean="0">
                <a:solidFill>
                  <a:srgbClr val="0000FF"/>
                </a:solidFill>
              </a:rPr>
              <a:t>　</a:t>
            </a:r>
            <a:r>
              <a:rPr lang="en-US" altLang="ja-JP" sz="1200" b="1" dirty="0" smtClean="0">
                <a:solidFill>
                  <a:srgbClr val="0000FF"/>
                </a:solidFill>
              </a:rPr>
              <a:t>3.22</a:t>
            </a:r>
            <a:endParaRPr lang="en-US" altLang="ja-JP" sz="1200" b="1" dirty="0">
              <a:solidFill>
                <a:srgbClr val="FF0000"/>
              </a:solidFill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1063125" y="2418151"/>
            <a:ext cx="84584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200" b="1" dirty="0">
                <a:solidFill>
                  <a:srgbClr val="C00000"/>
                </a:solidFill>
              </a:rPr>
              <a:t>1184701</a:t>
            </a:r>
          </a:p>
          <a:p>
            <a:r>
              <a:rPr lang="en-US" altLang="ja-JP" sz="1200" b="1" dirty="0">
                <a:solidFill>
                  <a:srgbClr val="0000FF"/>
                </a:solidFill>
              </a:rPr>
              <a:t>398727</a:t>
            </a: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1098724" y="1799603"/>
            <a:ext cx="9884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000" b="1" dirty="0" smtClean="0">
                <a:solidFill>
                  <a:srgbClr val="C00000"/>
                </a:solidFill>
              </a:rPr>
              <a:t>H8 sample num.</a:t>
            </a:r>
          </a:p>
          <a:p>
            <a:r>
              <a:rPr lang="en-US" altLang="ja-JP" sz="1000" b="1" dirty="0" smtClean="0">
                <a:solidFill>
                  <a:srgbClr val="0000FF"/>
                </a:solidFill>
              </a:rPr>
              <a:t>MT2</a:t>
            </a:r>
            <a:r>
              <a:rPr lang="ja-JP" altLang="en-US" sz="1000" b="1" dirty="0">
                <a:solidFill>
                  <a:srgbClr val="0000FF"/>
                </a:solidFill>
              </a:rPr>
              <a:t> </a:t>
            </a:r>
            <a:r>
              <a:rPr lang="en-US" altLang="ja-JP" sz="1000" b="1" dirty="0" smtClean="0">
                <a:solidFill>
                  <a:srgbClr val="0000FF"/>
                </a:solidFill>
              </a:rPr>
              <a:t>sample </a:t>
            </a:r>
          </a:p>
          <a:p>
            <a:r>
              <a:rPr kumimoji="1" lang="en-US" altLang="ja-JP" sz="1000" b="1" dirty="0" smtClean="0">
                <a:solidFill>
                  <a:srgbClr val="0000FF"/>
                </a:solidFill>
              </a:rPr>
              <a:t>Num.</a:t>
            </a:r>
            <a:endParaRPr kumimoji="1" lang="ja-JP" altLang="en-US" sz="1000" b="1" dirty="0">
              <a:solidFill>
                <a:srgbClr val="0000FF"/>
              </a:solidFill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2332808" y="1628837"/>
            <a:ext cx="11291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000" b="1" dirty="0" smtClean="0">
                <a:solidFill>
                  <a:srgbClr val="C00000"/>
                </a:solidFill>
              </a:rPr>
              <a:t>H8:   ME</a:t>
            </a:r>
            <a:r>
              <a:rPr kumimoji="1" lang="ja-JP" altLang="en-US" sz="1000" b="1" dirty="0" smtClean="0">
                <a:solidFill>
                  <a:srgbClr val="C00000"/>
                </a:solidFill>
              </a:rPr>
              <a:t>　</a:t>
            </a:r>
            <a:r>
              <a:rPr kumimoji="1" lang="en-US" altLang="ja-JP" sz="1000" b="1" dirty="0" smtClean="0">
                <a:solidFill>
                  <a:srgbClr val="C00000"/>
                </a:solidFill>
              </a:rPr>
              <a:t>STD</a:t>
            </a:r>
          </a:p>
          <a:p>
            <a:r>
              <a:rPr lang="en-US" altLang="ja-JP" sz="1000" b="1" dirty="0" smtClean="0">
                <a:solidFill>
                  <a:srgbClr val="0000FF"/>
                </a:solidFill>
              </a:rPr>
              <a:t>MT2</a:t>
            </a:r>
            <a:r>
              <a:rPr lang="ja-JP" altLang="en-US" sz="1000" b="1" dirty="0" smtClean="0">
                <a:solidFill>
                  <a:srgbClr val="0000FF"/>
                </a:solidFill>
              </a:rPr>
              <a:t>：</a:t>
            </a:r>
            <a:r>
              <a:rPr lang="en-US" altLang="ja-JP" sz="1000" b="1" dirty="0" smtClean="0">
                <a:solidFill>
                  <a:srgbClr val="0000FF"/>
                </a:solidFill>
              </a:rPr>
              <a:t>ME</a:t>
            </a:r>
            <a:r>
              <a:rPr lang="ja-JP" altLang="en-US" sz="1000" b="1" dirty="0" smtClean="0">
                <a:solidFill>
                  <a:srgbClr val="0000FF"/>
                </a:solidFill>
              </a:rPr>
              <a:t>　</a:t>
            </a:r>
            <a:r>
              <a:rPr lang="en-US" altLang="ja-JP" sz="1000" b="1" dirty="0" smtClean="0">
                <a:solidFill>
                  <a:srgbClr val="0000FF"/>
                </a:solidFill>
              </a:rPr>
              <a:t>STD</a:t>
            </a:r>
            <a:endParaRPr kumimoji="1" lang="ja-JP" altLang="en-US" sz="1000" b="1" dirty="0">
              <a:solidFill>
                <a:srgbClr val="0000FF"/>
              </a:solidFill>
            </a:endParaRPr>
          </a:p>
        </p:txBody>
      </p:sp>
      <p:sp>
        <p:nvSpPr>
          <p:cNvPr id="27" name="正方形/長方形 26"/>
          <p:cNvSpPr/>
          <p:nvPr/>
        </p:nvSpPr>
        <p:spPr>
          <a:xfrm>
            <a:off x="3668372" y="1891726"/>
            <a:ext cx="84584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200" b="1" dirty="0">
                <a:solidFill>
                  <a:srgbClr val="C00000"/>
                </a:solidFill>
              </a:rPr>
              <a:t>1238220</a:t>
            </a:r>
          </a:p>
          <a:p>
            <a:r>
              <a:rPr lang="en-US" altLang="ja-JP" sz="1200" b="1" dirty="0" smtClean="0">
                <a:solidFill>
                  <a:srgbClr val="0000FF"/>
                </a:solidFill>
              </a:rPr>
              <a:t>254619</a:t>
            </a:r>
            <a:endParaRPr lang="en-US" altLang="ja-JP" sz="1200" b="1" dirty="0">
              <a:solidFill>
                <a:srgbClr val="0000FF"/>
              </a:solidFill>
            </a:endParaRPr>
          </a:p>
        </p:txBody>
      </p:sp>
      <p:sp>
        <p:nvSpPr>
          <p:cNvPr id="28" name="正方形/長方形 27"/>
          <p:cNvSpPr/>
          <p:nvPr/>
        </p:nvSpPr>
        <p:spPr>
          <a:xfrm>
            <a:off x="5028895" y="1767337"/>
            <a:ext cx="9188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200" b="1" dirty="0">
                <a:solidFill>
                  <a:srgbClr val="FF0000"/>
                </a:solidFill>
              </a:rPr>
              <a:t>-0.08 </a:t>
            </a:r>
            <a:r>
              <a:rPr lang="en-US" altLang="ja-JP" sz="1200" b="1" dirty="0" smtClean="0">
                <a:solidFill>
                  <a:srgbClr val="FF0000"/>
                </a:solidFill>
              </a:rPr>
              <a:t>2.39 </a:t>
            </a:r>
            <a:endParaRPr lang="en-US" altLang="ja-JP" sz="1200" b="1" dirty="0">
              <a:solidFill>
                <a:srgbClr val="FF0000"/>
              </a:solidFill>
            </a:endParaRPr>
          </a:p>
          <a:p>
            <a:r>
              <a:rPr lang="en-US" altLang="ja-JP" sz="1200" b="1" dirty="0">
                <a:solidFill>
                  <a:srgbClr val="0000FF"/>
                </a:solidFill>
              </a:rPr>
              <a:t>-0.76 </a:t>
            </a:r>
            <a:r>
              <a:rPr lang="en-US" altLang="ja-JP" sz="1200" b="1" dirty="0" smtClean="0">
                <a:solidFill>
                  <a:srgbClr val="0000FF"/>
                </a:solidFill>
              </a:rPr>
              <a:t>3.15 </a:t>
            </a:r>
            <a:endParaRPr lang="en-US" altLang="ja-JP" sz="1200" b="1" dirty="0">
              <a:solidFill>
                <a:srgbClr val="0000FF"/>
              </a:solidFill>
            </a:endParaRPr>
          </a:p>
        </p:txBody>
      </p:sp>
      <p:sp>
        <p:nvSpPr>
          <p:cNvPr id="29" name="正方形/長方形 28"/>
          <p:cNvSpPr/>
          <p:nvPr/>
        </p:nvSpPr>
        <p:spPr>
          <a:xfrm>
            <a:off x="6319620" y="1891726"/>
            <a:ext cx="84584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200" b="1" dirty="0">
                <a:solidFill>
                  <a:srgbClr val="C00000"/>
                </a:solidFill>
              </a:rPr>
              <a:t>2655491</a:t>
            </a:r>
          </a:p>
          <a:p>
            <a:r>
              <a:rPr lang="en-US" altLang="ja-JP" sz="1200" b="1" dirty="0">
                <a:solidFill>
                  <a:srgbClr val="0000FF"/>
                </a:solidFill>
              </a:rPr>
              <a:t>1779867</a:t>
            </a:r>
          </a:p>
        </p:txBody>
      </p:sp>
      <p:sp>
        <p:nvSpPr>
          <p:cNvPr id="30" name="正方形/長方形 29"/>
          <p:cNvSpPr/>
          <p:nvPr/>
        </p:nvSpPr>
        <p:spPr>
          <a:xfrm>
            <a:off x="7655146" y="1853746"/>
            <a:ext cx="9188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200" b="1" dirty="0">
                <a:solidFill>
                  <a:srgbClr val="FF0000"/>
                </a:solidFill>
              </a:rPr>
              <a:t>-0.16 </a:t>
            </a:r>
            <a:r>
              <a:rPr lang="en-US" altLang="ja-JP" sz="1200" b="1" dirty="0" smtClean="0">
                <a:solidFill>
                  <a:srgbClr val="FF0000"/>
                </a:solidFill>
              </a:rPr>
              <a:t>1.65 </a:t>
            </a:r>
            <a:endParaRPr lang="en-US" altLang="ja-JP" sz="1200" b="1" dirty="0">
              <a:solidFill>
                <a:srgbClr val="FF0000"/>
              </a:solidFill>
            </a:endParaRPr>
          </a:p>
          <a:p>
            <a:r>
              <a:rPr lang="en-US" altLang="ja-JP" sz="1200" b="1" dirty="0">
                <a:solidFill>
                  <a:srgbClr val="0000FF"/>
                </a:solidFill>
              </a:rPr>
              <a:t>0.03 </a:t>
            </a:r>
            <a:r>
              <a:rPr lang="en-US" altLang="ja-JP" sz="1200" b="1" dirty="0" smtClean="0">
                <a:solidFill>
                  <a:srgbClr val="0000FF"/>
                </a:solidFill>
              </a:rPr>
              <a:t>1.73 </a:t>
            </a:r>
            <a:endParaRPr lang="en-US" altLang="ja-JP" sz="1200" b="1" dirty="0">
              <a:solidFill>
                <a:srgbClr val="0000FF"/>
              </a:solidFill>
            </a:endParaRPr>
          </a:p>
        </p:txBody>
      </p:sp>
      <p:sp>
        <p:nvSpPr>
          <p:cNvPr id="35" name="正方形/長方形 34"/>
          <p:cNvSpPr/>
          <p:nvPr/>
        </p:nvSpPr>
        <p:spPr>
          <a:xfrm>
            <a:off x="6311363" y="3803439"/>
            <a:ext cx="84584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200" b="1" dirty="0">
                <a:solidFill>
                  <a:srgbClr val="C00000"/>
                </a:solidFill>
              </a:rPr>
              <a:t>1100327</a:t>
            </a:r>
          </a:p>
          <a:p>
            <a:r>
              <a:rPr lang="en-US" altLang="ja-JP" sz="1200" b="1" dirty="0">
                <a:solidFill>
                  <a:srgbClr val="0000FF"/>
                </a:solidFill>
              </a:rPr>
              <a:t>502840</a:t>
            </a:r>
          </a:p>
        </p:txBody>
      </p:sp>
      <p:sp>
        <p:nvSpPr>
          <p:cNvPr id="36" name="正方形/長方形 35"/>
          <p:cNvSpPr/>
          <p:nvPr/>
        </p:nvSpPr>
        <p:spPr>
          <a:xfrm>
            <a:off x="7688914" y="3795462"/>
            <a:ext cx="9188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200" b="1" dirty="0">
                <a:solidFill>
                  <a:srgbClr val="FF0000"/>
                </a:solidFill>
              </a:rPr>
              <a:t>-0.09 </a:t>
            </a:r>
            <a:r>
              <a:rPr lang="en-US" altLang="ja-JP" sz="1200" b="1" dirty="0" smtClean="0">
                <a:solidFill>
                  <a:srgbClr val="FF0000"/>
                </a:solidFill>
              </a:rPr>
              <a:t>1.56 </a:t>
            </a:r>
            <a:endParaRPr lang="en-US" altLang="ja-JP" sz="1200" b="1" dirty="0">
              <a:solidFill>
                <a:srgbClr val="FF0000"/>
              </a:solidFill>
            </a:endParaRPr>
          </a:p>
          <a:p>
            <a:r>
              <a:rPr lang="en-US" altLang="ja-JP" sz="1200" b="1" dirty="0">
                <a:solidFill>
                  <a:srgbClr val="0000FF"/>
                </a:solidFill>
              </a:rPr>
              <a:t>0.02 </a:t>
            </a:r>
            <a:r>
              <a:rPr lang="en-US" altLang="ja-JP" sz="1200" b="1" dirty="0" smtClean="0">
                <a:solidFill>
                  <a:srgbClr val="0000FF"/>
                </a:solidFill>
              </a:rPr>
              <a:t> 1.60 </a:t>
            </a:r>
            <a:endParaRPr lang="en-US" altLang="ja-JP" sz="1200" b="1" dirty="0">
              <a:solidFill>
                <a:srgbClr val="0000FF"/>
              </a:solidFill>
            </a:endParaRPr>
          </a:p>
        </p:txBody>
      </p:sp>
      <p:sp>
        <p:nvSpPr>
          <p:cNvPr id="37" name="正方形/長方形 36"/>
          <p:cNvSpPr/>
          <p:nvPr/>
        </p:nvSpPr>
        <p:spPr>
          <a:xfrm>
            <a:off x="2453097" y="3609352"/>
            <a:ext cx="9108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200" b="1" dirty="0">
                <a:solidFill>
                  <a:srgbClr val="FF0000"/>
                </a:solidFill>
              </a:rPr>
              <a:t>0.44 </a:t>
            </a:r>
            <a:r>
              <a:rPr lang="en-US" altLang="ja-JP" sz="1200" b="1" dirty="0" smtClean="0">
                <a:solidFill>
                  <a:srgbClr val="FF0000"/>
                </a:solidFill>
              </a:rPr>
              <a:t> 2.65 </a:t>
            </a:r>
            <a:endParaRPr lang="en-US" altLang="ja-JP" sz="1200" b="1" dirty="0">
              <a:solidFill>
                <a:srgbClr val="FF0000"/>
              </a:solidFill>
            </a:endParaRPr>
          </a:p>
          <a:p>
            <a:r>
              <a:rPr lang="en-US" altLang="ja-JP" sz="1200" b="1" dirty="0">
                <a:solidFill>
                  <a:srgbClr val="0000FF"/>
                </a:solidFill>
              </a:rPr>
              <a:t>0.31 </a:t>
            </a:r>
            <a:r>
              <a:rPr lang="en-US" altLang="ja-JP" sz="1200" b="1" dirty="0" smtClean="0">
                <a:solidFill>
                  <a:srgbClr val="0000FF"/>
                </a:solidFill>
              </a:rPr>
              <a:t> 3.28 </a:t>
            </a:r>
            <a:endParaRPr lang="en-US" altLang="ja-JP" sz="1200" b="1" dirty="0">
              <a:solidFill>
                <a:srgbClr val="0000FF"/>
              </a:solidFill>
            </a:endParaRPr>
          </a:p>
        </p:txBody>
      </p:sp>
      <p:sp>
        <p:nvSpPr>
          <p:cNvPr id="38" name="正方形/長方形 37"/>
          <p:cNvSpPr/>
          <p:nvPr/>
        </p:nvSpPr>
        <p:spPr>
          <a:xfrm>
            <a:off x="1147590" y="3848161"/>
            <a:ext cx="84584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200" b="1" dirty="0">
                <a:solidFill>
                  <a:srgbClr val="C00000"/>
                </a:solidFill>
              </a:rPr>
              <a:t>1884951</a:t>
            </a:r>
          </a:p>
          <a:p>
            <a:r>
              <a:rPr lang="en-US" altLang="ja-JP" sz="1200" b="1" dirty="0">
                <a:solidFill>
                  <a:srgbClr val="0000FF"/>
                </a:solidFill>
              </a:rPr>
              <a:t>517113</a:t>
            </a: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47817" y="5326401"/>
            <a:ext cx="38007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latin typeface="Candara" panose="020E0502030303020204" pitchFamily="34" charset="0"/>
              </a:rPr>
              <a:t>ME: Mean Error (unit m/s)</a:t>
            </a:r>
          </a:p>
          <a:p>
            <a:r>
              <a:rPr kumimoji="1" lang="en-US" altLang="ja-JP" dirty="0" smtClean="0">
                <a:latin typeface="Candara" panose="020E0502030303020204" pitchFamily="34" charset="0"/>
              </a:rPr>
              <a:t>STD: Standard </a:t>
            </a:r>
            <a:r>
              <a:rPr lang="en-US" altLang="ja-JP" dirty="0">
                <a:latin typeface="Candara" panose="020E0502030303020204" pitchFamily="34" charset="0"/>
              </a:rPr>
              <a:t>Deviation (unit m/s</a:t>
            </a:r>
            <a:r>
              <a:rPr lang="en-US" altLang="ja-JP" dirty="0" smtClean="0">
                <a:latin typeface="Candara" panose="020E0502030303020204" pitchFamily="34" charset="0"/>
              </a:rPr>
              <a:t>)</a:t>
            </a:r>
          </a:p>
          <a:p>
            <a:r>
              <a:rPr lang="en-GB" altLang="ja-JP" dirty="0">
                <a:latin typeface="Candara" panose="020E0502030303020204" pitchFamily="34" charset="0"/>
              </a:rPr>
              <a:t>O-B: first guess </a:t>
            </a:r>
            <a:r>
              <a:rPr lang="en-GB" altLang="ja-JP" dirty="0" smtClean="0">
                <a:latin typeface="Candara" panose="020E0502030303020204" pitchFamily="34" charset="0"/>
              </a:rPr>
              <a:t>departure</a:t>
            </a:r>
            <a:endParaRPr lang="en-GB" altLang="ja-JP" dirty="0">
              <a:latin typeface="Candara" panose="020E0502030303020204" pitchFamily="34" charset="0"/>
            </a:endParaRPr>
          </a:p>
        </p:txBody>
      </p:sp>
      <p:sp>
        <p:nvSpPr>
          <p:cNvPr id="43" name="テキスト ボックス 42"/>
          <p:cNvSpPr txBox="1"/>
          <p:nvPr/>
        </p:nvSpPr>
        <p:spPr>
          <a:xfrm>
            <a:off x="0" y="1858747"/>
            <a:ext cx="8995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latin typeface="Candara" panose="020E0502030303020204" pitchFamily="34" charset="0"/>
              </a:rPr>
              <a:t>IR</a:t>
            </a:r>
          </a:p>
          <a:p>
            <a:r>
              <a:rPr lang="en-US" altLang="ja-JP" dirty="0" smtClean="0">
                <a:latin typeface="Candara" panose="020E0502030303020204" pitchFamily="34" charset="0"/>
              </a:rPr>
              <a:t>(B07</a:t>
            </a:r>
          </a:p>
          <a:p>
            <a:r>
              <a:rPr lang="en-US" altLang="ja-JP" dirty="0" smtClean="0">
                <a:latin typeface="Candara" panose="020E0502030303020204" pitchFamily="34" charset="0"/>
              </a:rPr>
              <a:t>+B13)</a:t>
            </a:r>
            <a:endParaRPr kumimoji="1" lang="ja-JP" altLang="en-US" dirty="0">
              <a:latin typeface="Candara" panose="020E0502030303020204" pitchFamily="34" charset="0"/>
            </a:endParaRPr>
          </a:p>
        </p:txBody>
      </p:sp>
      <p:sp>
        <p:nvSpPr>
          <p:cNvPr id="44" name="テキスト ボックス 43"/>
          <p:cNvSpPr txBox="1"/>
          <p:nvPr/>
        </p:nvSpPr>
        <p:spPr>
          <a:xfrm>
            <a:off x="5227477" y="3932957"/>
            <a:ext cx="782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latin typeface="Candara" panose="020E0502030303020204" pitchFamily="34" charset="0"/>
              </a:rPr>
              <a:t>VIS</a:t>
            </a:r>
          </a:p>
          <a:p>
            <a:r>
              <a:rPr lang="en-US" altLang="ja-JP" dirty="0" smtClean="0">
                <a:latin typeface="Candara" panose="020E0502030303020204" pitchFamily="34" charset="0"/>
              </a:rPr>
              <a:t>(B03)</a:t>
            </a:r>
            <a:endParaRPr kumimoji="1" lang="ja-JP" altLang="en-US" dirty="0">
              <a:latin typeface="Candara" panose="020E0502030303020204" pitchFamily="34" charset="0"/>
            </a:endParaRPr>
          </a:p>
        </p:txBody>
      </p:sp>
      <p:sp>
        <p:nvSpPr>
          <p:cNvPr id="45" name="テキスト ボックス 44"/>
          <p:cNvSpPr txBox="1"/>
          <p:nvPr/>
        </p:nvSpPr>
        <p:spPr>
          <a:xfrm>
            <a:off x="0" y="3520641"/>
            <a:ext cx="8995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latin typeface="Candara" panose="020E0502030303020204" pitchFamily="34" charset="0"/>
              </a:rPr>
              <a:t>WV</a:t>
            </a:r>
          </a:p>
          <a:p>
            <a:r>
              <a:rPr lang="en-US" altLang="ja-JP" dirty="0" smtClean="0">
                <a:latin typeface="Candara" panose="020E0502030303020204" pitchFamily="34" charset="0"/>
              </a:rPr>
              <a:t>(B08</a:t>
            </a:r>
          </a:p>
          <a:p>
            <a:r>
              <a:rPr lang="en-US" altLang="ja-JP" dirty="0" smtClean="0">
                <a:latin typeface="Candara" panose="020E0502030303020204" pitchFamily="34" charset="0"/>
              </a:rPr>
              <a:t>+B09</a:t>
            </a:r>
          </a:p>
          <a:p>
            <a:r>
              <a:rPr lang="en-US" altLang="ja-JP" dirty="0" smtClean="0">
                <a:latin typeface="Candara" panose="020E0502030303020204" pitchFamily="34" charset="0"/>
              </a:rPr>
              <a:t>+B10)</a:t>
            </a:r>
            <a:endParaRPr kumimoji="1" lang="ja-JP" altLang="en-US" dirty="0">
              <a:latin typeface="Candara" panose="020E0502030303020204" pitchFamily="34" charset="0"/>
            </a:endParaRPr>
          </a:p>
        </p:txBody>
      </p:sp>
      <p:sp>
        <p:nvSpPr>
          <p:cNvPr id="46" name="テキスト ボックス 45"/>
          <p:cNvSpPr txBox="1"/>
          <p:nvPr/>
        </p:nvSpPr>
        <p:spPr>
          <a:xfrm>
            <a:off x="3856493" y="5370916"/>
            <a:ext cx="21237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latin typeface="Candara" panose="020E0502030303020204" pitchFamily="34" charset="0"/>
              </a:rPr>
              <a:t>HL</a:t>
            </a:r>
            <a:r>
              <a:rPr kumimoji="1" lang="ja-JP" altLang="en-US" dirty="0" smtClean="0">
                <a:latin typeface="Candara" panose="020E0502030303020204" pitchFamily="34" charset="0"/>
              </a:rPr>
              <a:t>：≦</a:t>
            </a:r>
            <a:r>
              <a:rPr kumimoji="1" lang="en-US" altLang="ja-JP" dirty="0" smtClean="0">
                <a:latin typeface="Candara" panose="020E0502030303020204" pitchFamily="34" charset="0"/>
              </a:rPr>
              <a:t>400 </a:t>
            </a:r>
            <a:r>
              <a:rPr kumimoji="1" lang="en-US" altLang="ja-JP" dirty="0" err="1" smtClean="0">
                <a:latin typeface="Candara" panose="020E0502030303020204" pitchFamily="34" charset="0"/>
              </a:rPr>
              <a:t>hPa</a:t>
            </a:r>
            <a:endParaRPr kumimoji="1" lang="en-US" altLang="ja-JP" dirty="0" smtClean="0">
              <a:latin typeface="Candara" panose="020E0502030303020204" pitchFamily="34" charset="0"/>
            </a:endParaRPr>
          </a:p>
          <a:p>
            <a:r>
              <a:rPr lang="en-US" altLang="ja-JP" dirty="0" smtClean="0">
                <a:latin typeface="Candara" panose="020E0502030303020204" pitchFamily="34" charset="0"/>
              </a:rPr>
              <a:t>ML</a:t>
            </a:r>
            <a:r>
              <a:rPr lang="ja-JP" altLang="en-US" dirty="0" smtClean="0">
                <a:latin typeface="Candara" panose="020E0502030303020204" pitchFamily="34" charset="0"/>
              </a:rPr>
              <a:t>：</a:t>
            </a:r>
            <a:r>
              <a:rPr lang="en-US" altLang="ja-JP" dirty="0" smtClean="0">
                <a:latin typeface="Candara" panose="020E0502030303020204" pitchFamily="34" charset="0"/>
              </a:rPr>
              <a:t>400</a:t>
            </a:r>
            <a:r>
              <a:rPr lang="ja-JP" altLang="en-US" dirty="0" smtClean="0">
                <a:latin typeface="Candara" panose="020E0502030303020204" pitchFamily="34" charset="0"/>
              </a:rPr>
              <a:t>～</a:t>
            </a:r>
            <a:r>
              <a:rPr lang="en-US" altLang="ja-JP" dirty="0" smtClean="0">
                <a:latin typeface="Candara" panose="020E0502030303020204" pitchFamily="34" charset="0"/>
              </a:rPr>
              <a:t>700 </a:t>
            </a:r>
            <a:r>
              <a:rPr lang="en-US" altLang="ja-JP" dirty="0" err="1" smtClean="0">
                <a:latin typeface="Candara" panose="020E0502030303020204" pitchFamily="34" charset="0"/>
              </a:rPr>
              <a:t>hPa</a:t>
            </a:r>
            <a:endParaRPr lang="en-US" altLang="ja-JP" dirty="0" smtClean="0">
              <a:latin typeface="Candara" panose="020E0502030303020204" pitchFamily="34" charset="0"/>
            </a:endParaRPr>
          </a:p>
          <a:p>
            <a:r>
              <a:rPr kumimoji="1" lang="en-US" altLang="ja-JP" dirty="0" smtClean="0">
                <a:latin typeface="Candara" panose="020E0502030303020204" pitchFamily="34" charset="0"/>
              </a:rPr>
              <a:t>LL</a:t>
            </a:r>
            <a:r>
              <a:rPr lang="ja-JP" altLang="en-US" dirty="0" smtClean="0">
                <a:latin typeface="Candara" panose="020E0502030303020204" pitchFamily="34" charset="0"/>
              </a:rPr>
              <a:t>：≧</a:t>
            </a:r>
            <a:r>
              <a:rPr lang="en-US" altLang="ja-JP" dirty="0" smtClean="0">
                <a:latin typeface="Candara" panose="020E0502030303020204" pitchFamily="34" charset="0"/>
              </a:rPr>
              <a:t>700 </a:t>
            </a:r>
            <a:r>
              <a:rPr lang="en-US" altLang="ja-JP" dirty="0" err="1" smtClean="0">
                <a:latin typeface="Candara" panose="020E0502030303020204" pitchFamily="34" charset="0"/>
              </a:rPr>
              <a:t>hPa</a:t>
            </a:r>
            <a:endParaRPr kumimoji="1" lang="ja-JP" altLang="en-US" dirty="0">
              <a:latin typeface="Candara" panose="020E0502030303020204" pitchFamily="34" charset="0"/>
            </a:endParaRPr>
          </a:p>
        </p:txBody>
      </p:sp>
      <p:sp>
        <p:nvSpPr>
          <p:cNvPr id="47" name="テキスト ボックス 46"/>
          <p:cNvSpPr txBox="1"/>
          <p:nvPr/>
        </p:nvSpPr>
        <p:spPr>
          <a:xfrm>
            <a:off x="1909540" y="1185328"/>
            <a:ext cx="6010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latin typeface="Candara" panose="020E0502030303020204" pitchFamily="34" charset="0"/>
              </a:rPr>
              <a:t>HL</a:t>
            </a:r>
            <a:endParaRPr kumimoji="1" lang="ja-JP" altLang="en-US" dirty="0">
              <a:latin typeface="Candara" panose="020E0502030303020204" pitchFamily="34" charset="0"/>
            </a:endParaRPr>
          </a:p>
        </p:txBody>
      </p:sp>
      <p:sp>
        <p:nvSpPr>
          <p:cNvPr id="48" name="テキスト ボックス 47"/>
          <p:cNvSpPr txBox="1"/>
          <p:nvPr/>
        </p:nvSpPr>
        <p:spPr>
          <a:xfrm>
            <a:off x="4575801" y="1247285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latin typeface="Candara" panose="020E0502030303020204" pitchFamily="34" charset="0"/>
              </a:rPr>
              <a:t>ML</a:t>
            </a:r>
            <a:endParaRPr kumimoji="1" lang="ja-JP" altLang="en-US" dirty="0">
              <a:latin typeface="Candara" panose="020E0502030303020204" pitchFamily="34" charset="0"/>
            </a:endParaRPr>
          </a:p>
        </p:txBody>
      </p:sp>
      <p:sp>
        <p:nvSpPr>
          <p:cNvPr id="49" name="テキスト ボックス 48"/>
          <p:cNvSpPr txBox="1"/>
          <p:nvPr/>
        </p:nvSpPr>
        <p:spPr>
          <a:xfrm>
            <a:off x="7168089" y="1247285"/>
            <a:ext cx="520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latin typeface="Candara" panose="020E0502030303020204" pitchFamily="34" charset="0"/>
              </a:rPr>
              <a:t>LL</a:t>
            </a:r>
            <a:endParaRPr kumimoji="1" lang="ja-JP" altLang="en-US" dirty="0">
              <a:latin typeface="Candara" panose="020E0502030303020204" pitchFamily="34" charset="0"/>
            </a:endParaRPr>
          </a:p>
        </p:txBody>
      </p:sp>
      <p:sp>
        <p:nvSpPr>
          <p:cNvPr id="12" name="正方形/長方形 11"/>
          <p:cNvSpPr/>
          <p:nvPr/>
        </p:nvSpPr>
        <p:spPr>
          <a:xfrm>
            <a:off x="6281518" y="5232416"/>
            <a:ext cx="239424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dirty="0">
                <a:latin typeface="Candara" panose="020E0502030303020204" pitchFamily="34" charset="0"/>
              </a:rPr>
              <a:t> O-B normalized histograms </a:t>
            </a:r>
            <a:r>
              <a:rPr lang="en-US" altLang="ja-JP" dirty="0" smtClean="0">
                <a:latin typeface="Candara" panose="020E0502030303020204" pitchFamily="34" charset="0"/>
              </a:rPr>
              <a:t>for </a:t>
            </a:r>
            <a:r>
              <a:rPr lang="en-US" altLang="ja-JP" dirty="0">
                <a:latin typeface="Candara" panose="020E0502030303020204" pitchFamily="34" charset="0"/>
              </a:rPr>
              <a:t>other </a:t>
            </a:r>
            <a:r>
              <a:rPr lang="en-US" altLang="ja-JP" dirty="0" smtClean="0">
                <a:latin typeface="Candara" panose="020E0502030303020204" pitchFamily="34" charset="0"/>
              </a:rPr>
              <a:t>regions has the </a:t>
            </a:r>
            <a:r>
              <a:rPr lang="en-US" altLang="ja-JP" dirty="0">
                <a:latin typeface="Candara" panose="020E0502030303020204" pitchFamily="34" charset="0"/>
              </a:rPr>
              <a:t>same </a:t>
            </a:r>
            <a:r>
              <a:rPr lang="en-US" altLang="ja-JP" dirty="0" smtClean="0">
                <a:latin typeface="Candara" panose="020E0502030303020204" pitchFamily="34" charset="0"/>
              </a:rPr>
              <a:t>characteristics.</a:t>
            </a:r>
            <a:endParaRPr lang="ja-JP" altLang="en-US" dirty="0">
              <a:latin typeface="Candara" panose="020E0502030303020204" pitchFamily="34" charset="0"/>
            </a:endParaRPr>
          </a:p>
        </p:txBody>
      </p:sp>
      <p:sp>
        <p:nvSpPr>
          <p:cNvPr id="13" name="フッター プレースホルダー 1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13th International Winds Workshop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925571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テンプレート第５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tatus_Report_Tokyo(ET-CTS2014)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テンプレート第５版</Template>
  <TotalTime>921</TotalTime>
  <Words>3305</Words>
  <Application>Microsoft Office PowerPoint</Application>
  <PresentationFormat>画面に合わせる (4:3)</PresentationFormat>
  <Paragraphs>902</Paragraphs>
  <Slides>44</Slides>
  <Notes>14</Notes>
  <HiddenSlides>0</HiddenSlides>
  <MMClips>1</MMClips>
  <ScaleCrop>false</ScaleCrop>
  <HeadingPairs>
    <vt:vector size="8" baseType="variant">
      <vt:variant>
        <vt:lpstr>使用されているフォント</vt:lpstr>
      </vt:variant>
      <vt:variant>
        <vt:i4>13</vt:i4>
      </vt:variant>
      <vt:variant>
        <vt:lpstr>テーマ</vt:lpstr>
      </vt:variant>
      <vt:variant>
        <vt:i4>4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44</vt:i4>
      </vt:variant>
    </vt:vector>
  </HeadingPairs>
  <TitlesOfParts>
    <vt:vector size="62" baseType="lpstr">
      <vt:lpstr>ＭＳ Ｐゴシック</vt:lpstr>
      <vt:lpstr>MS UI Gothic</vt:lpstr>
      <vt:lpstr>ＭＳ 明朝</vt:lpstr>
      <vt:lpstr>Showcard Gothic</vt:lpstr>
      <vt:lpstr>Andalus</vt:lpstr>
      <vt:lpstr>Arial</vt:lpstr>
      <vt:lpstr>Calibri</vt:lpstr>
      <vt:lpstr>Candara</vt:lpstr>
      <vt:lpstr>Impact</vt:lpstr>
      <vt:lpstr>Tahoma</vt:lpstr>
      <vt:lpstr>Times New Roman</vt:lpstr>
      <vt:lpstr>Verdana</vt:lpstr>
      <vt:lpstr>Wingdings</vt:lpstr>
      <vt:lpstr>テンプレート第５版</vt:lpstr>
      <vt:lpstr>Office Theme</vt:lpstr>
      <vt:lpstr>Status_Report_Tokyo(ET-CTS2014)</vt:lpstr>
      <vt:lpstr>1_Office Theme</vt:lpstr>
      <vt:lpstr>数式</vt:lpstr>
      <vt:lpstr>JMA Status Report</vt:lpstr>
      <vt:lpstr>Contents</vt:lpstr>
      <vt:lpstr>Current Status and Recent Progress of JMA’s NWP</vt:lpstr>
      <vt:lpstr>Current NWP models of NPD/JMA </vt:lpstr>
      <vt:lpstr>Assimilated Observations</vt:lpstr>
      <vt:lpstr>Status of the assimilated satellite data </vt:lpstr>
      <vt:lpstr>Updates SINCE the last meeting in 2016 GA: Global Analysis MA: Meso-scale Analysis LA: Local Analysis</vt:lpstr>
      <vt:lpstr>ASCAT Ocean Wind Vector (M)</vt:lpstr>
      <vt:lpstr>O-B normalized histograms of Himawari-8 AMVs in the  Northern Hemisphere (poleward of 20N )</vt:lpstr>
      <vt:lpstr>Data coverage and wind speed STD differences between TEST and CNTL  on analyzed fields </vt:lpstr>
      <vt:lpstr>Results of OSE in summer 2015</vt:lpstr>
      <vt:lpstr>Himawari-8 CSR (G)</vt:lpstr>
      <vt:lpstr>GPM/DPR (M)</vt:lpstr>
      <vt:lpstr>GPM/GMI(M)</vt:lpstr>
      <vt:lpstr>GNSS Radio Occultation (M)</vt:lpstr>
      <vt:lpstr>Updates SINCE the last meeting in 2017 GA: Global Analysis MA: Meso-scale Analysis LA: Local Analysis</vt:lpstr>
      <vt:lpstr>Sat. Rad. Data (L)</vt:lpstr>
      <vt:lpstr>Soil Moisture Products of GCOM-W/AMSR2, Metop/ASCAT (L)</vt:lpstr>
      <vt:lpstr>Suomi-NPP/ATMS (G)</vt:lpstr>
      <vt:lpstr>Suomi-NPP/CrIS (G)</vt:lpstr>
      <vt:lpstr>DMSP/SSMIS(183GHz)(G)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Status Report of RTH Tokyo</vt:lpstr>
      <vt:lpstr>GTS Connections (Apr. 2017) </vt:lpstr>
      <vt:lpstr>Daily Volume (WIS core-network)</vt:lpstr>
      <vt:lpstr>Daily Volume (NTT MPLS network)</vt:lpstr>
      <vt:lpstr>Satellite Data Exchange (1) APSDEU14 to GODEX-NWP1</vt:lpstr>
      <vt:lpstr>Satellite Data Exchange (2) APSDEU14 to GODEX-NWP1</vt:lpstr>
      <vt:lpstr>AP-RARS connectivity 2017</vt:lpstr>
      <vt:lpstr>Thank you for your attention</vt:lpstr>
      <vt:lpstr>PowerPoint プレゼンテーション</vt:lpstr>
      <vt:lpstr>Thank you</vt:lpstr>
    </vt:vector>
  </TitlesOfParts>
  <Company>気象庁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Japan Meteorological Agenecy　- NPD</dc:creator>
  <cp:lastModifiedBy>YH</cp:lastModifiedBy>
  <cp:revision>258</cp:revision>
  <dcterms:created xsi:type="dcterms:W3CDTF">2017-05-12T11:16:17Z</dcterms:created>
  <dcterms:modified xsi:type="dcterms:W3CDTF">2017-05-16T06:55:58Z</dcterms:modified>
</cp:coreProperties>
</file>